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7" r:id="rId6"/>
  </p:sldMasterIdLst>
  <p:notesMasterIdLst>
    <p:notesMasterId r:id="rId13"/>
  </p:notesMasterIdLst>
  <p:handoutMasterIdLst>
    <p:handoutMasterId r:id="rId44"/>
  </p:handoutMasterIdLst>
  <p:sldIdLst>
    <p:sldId id="396" r:id="rId7"/>
    <p:sldId id="823" r:id="rId8"/>
    <p:sldId id="438" r:id="rId9"/>
    <p:sldId id="740" r:id="rId10"/>
    <p:sldId id="741" r:id="rId11"/>
    <p:sldId id="742" r:id="rId12"/>
    <p:sldId id="824" r:id="rId14"/>
    <p:sldId id="771" r:id="rId15"/>
    <p:sldId id="269" r:id="rId16"/>
    <p:sldId id="643" r:id="rId17"/>
    <p:sldId id="272" r:id="rId18"/>
    <p:sldId id="645" r:id="rId19"/>
    <p:sldId id="509" r:id="rId20"/>
    <p:sldId id="674" r:id="rId21"/>
    <p:sldId id="675" r:id="rId22"/>
    <p:sldId id="792" r:id="rId23"/>
    <p:sldId id="743" r:id="rId24"/>
    <p:sldId id="746" r:id="rId25"/>
    <p:sldId id="745" r:id="rId26"/>
    <p:sldId id="773" r:id="rId27"/>
    <p:sldId id="774" r:id="rId28"/>
    <p:sldId id="805" r:id="rId29"/>
    <p:sldId id="806" r:id="rId30"/>
    <p:sldId id="772" r:id="rId31"/>
    <p:sldId id="777" r:id="rId32"/>
    <p:sldId id="778" r:id="rId33"/>
    <p:sldId id="779" r:id="rId34"/>
    <p:sldId id="814" r:id="rId35"/>
    <p:sldId id="815" r:id="rId36"/>
    <p:sldId id="816" r:id="rId37"/>
    <p:sldId id="817" r:id="rId38"/>
    <p:sldId id="818" r:id="rId39"/>
    <p:sldId id="819" r:id="rId40"/>
    <p:sldId id="820" r:id="rId41"/>
    <p:sldId id="821" r:id="rId42"/>
    <p:sldId id="858" r:id="rId43"/>
  </p:sldIdLst>
  <p:sldSz cx="9144000" cy="5143500" type="screen16x9"/>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9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2" d="100"/>
          <a:sy n="112" d="100"/>
        </p:scale>
        <p:origin x="-744" y="-78"/>
      </p:cViewPr>
      <p:guideLst>
        <p:guide orient="horz" pos="1620"/>
        <p:guide pos="2902"/>
      </p:guideLst>
    </p:cSldViewPr>
  </p:slideViewPr>
  <p:notesTextViewPr>
    <p:cViewPr>
      <p:scale>
        <a:sx n="100" d="100"/>
        <a:sy n="100" d="100"/>
      </p:scale>
      <p:origin x="0" y="0"/>
    </p:cViewPr>
  </p:notesTextViewPr>
  <p:gridSpacing cx="45003" cy="45003"/>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notesMaster" Target="notesMasters/notesMaster1.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31ED741C-4E6E-4FEB-B7E4-18BC73E8C730}" type="slidenum">
              <a:rPr kumimoji="0" lang="zh-CN" altLang="en-US" sz="1200" b="1" i="0" u="none" strike="noStrike" kern="1200" cap="none" spc="0" normalizeH="0" baseline="0" noProof="1" dirty="0">
                <a:ln>
                  <a:noFill/>
                </a:ln>
                <a:solidFill>
                  <a:srgbClr val="000000"/>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7171" name="文本占位符 6145"/>
          <p:cNvSpPr>
            <a:spLocks noGrp="1" noChangeArrowheads="1"/>
          </p:cNvSpPr>
          <p:nvPr>
            <p:ph type="body" sz="quarter" idx="4294967295"/>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9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9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9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9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9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9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9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9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9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0669E9CE-6827-418B-97B9-A97D0B43F2AA}"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354C1CB-1B45-45E5-9243-75833597CB9E}"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90B45381-8DAF-44E5-AFE5-0C36D246A1AB}"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B820FC5B-3860-42DC-971A-D0B060C8D992}"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8D2D424B-63A0-4B6A-B84E-62B25D273B73}"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93A13AB9-CFCD-4925-82CB-79AE9FB3E690}"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1FA60E58-9474-4882-8196-728B852446BF}"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B814A1D0-DC8D-4E6A-A0C7-72FF5384D1CA}"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79192FA-0215-4233-B91F-F4F45BB75E88}"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C4A33DAB-0789-40B1-804B-E8EE9C1D2F2D}"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D7CF29C-F29F-4DBC-9A0C-B796CF822DDA}"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9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4.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6" Type="http://schemas.openxmlformats.org/officeDocument/2006/relationships/theme" Target="../theme/theme4.xml"/><Relationship Id="rId15" Type="http://schemas.openxmlformats.org/officeDocument/2006/relationships/image" Target="../media/image2.png"/><Relationship Id="rId14" Type="http://schemas.openxmlformats.org/officeDocument/2006/relationships/image" Target="../media/image5.png"/><Relationship Id="rId13" Type="http://schemas.openxmlformats.org/officeDocument/2006/relationships/image" Target="../media/image1.png"/><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indent="-34290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9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blipFill>
        <a:effectLst/>
      </p:bgPr>
    </p:bg>
    <p:spTree>
      <p:nvGrpSpPr>
        <p:cNvPr id="1" name=""/>
        <p:cNvGrpSpPr/>
        <p:nvPr/>
      </p:nvGrpSpPr>
      <p:grpSpPr>
        <a:xfrm>
          <a:off x="0" y="0"/>
          <a:ext cx="0" cy="0"/>
          <a:chOff x="0" y="0"/>
          <a:chExt cx="0" cy="0"/>
        </a:xfrm>
      </p:grpSpPr>
      <p:pic>
        <p:nvPicPr>
          <p:cNvPr id="2050" name="图片 2048" descr="image.png"/>
          <p:cNvPicPr>
            <a:picLocks noChangeAspect="1"/>
          </p:cNvPicPr>
          <p:nvPr/>
        </p:nvPicPr>
        <p:blipFill>
          <a:blip r:embed="rId13" cstate="print"/>
          <a:stretch>
            <a:fillRect/>
          </a:stretch>
        </p:blipFill>
        <p:spPr>
          <a:xfrm>
            <a:off x="0" y="4879975"/>
            <a:ext cx="9144000" cy="266700"/>
          </a:xfrm>
          <a:prstGeom prst="rect">
            <a:avLst/>
          </a:prstGeom>
          <a:noFill/>
          <a:ln w="12700">
            <a:noFill/>
          </a:ln>
        </p:spPr>
      </p:pic>
      <p:pic>
        <p:nvPicPr>
          <p:cNvPr id="2051" name="图片 2049" descr="image.png"/>
          <p:cNvPicPr>
            <a:picLocks noChangeAspect="1"/>
          </p:cNvPicPr>
          <p:nvPr/>
        </p:nvPicPr>
        <p:blipFill>
          <a:blip r:embed="rId14" cstate="print"/>
          <a:stretch>
            <a:fillRect/>
          </a:stretch>
        </p:blipFill>
        <p:spPr>
          <a:xfrm>
            <a:off x="0" y="-6350"/>
            <a:ext cx="9144000" cy="368300"/>
          </a:xfrm>
          <a:prstGeom prst="rect">
            <a:avLst/>
          </a:prstGeom>
          <a:noFill/>
          <a:ln w="12700">
            <a:noFill/>
          </a:ln>
        </p:spPr>
      </p:pic>
      <p:sp>
        <p:nvSpPr>
          <p:cNvPr id="2" name="灯片编号占位符 2050"/>
          <p:cNvSpPr>
            <a:spLocks noGrp="1"/>
          </p:cNvSpPr>
          <p:nvPr>
            <p:ph type="sldNum" sz="quarter" idx="2"/>
          </p:nvPr>
        </p:nvSpPr>
        <p:spPr>
          <a:xfrm>
            <a:off x="6315075" y="4627563"/>
            <a:ext cx="234950" cy="247650"/>
          </a:xfrm>
          <a:prstGeom prst="rect">
            <a:avLst/>
          </a:prstGeom>
          <a:noFill/>
          <a:ln w="12700">
            <a:noFill/>
          </a:ln>
        </p:spPr>
        <p:txBody>
          <a:bodyPr vert="horz" wrap="none" lIns="34290" tIns="34290" rIns="34290" bIns="34290"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buFont typeface="Arial" panose="020B060402020209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blipFill>
        <a:effectLst/>
      </p:bgPr>
    </p:bg>
    <p:spTree>
      <p:nvGrpSpPr>
        <p:cNvPr id="1" name=""/>
        <p:cNvGrpSpPr/>
        <p:nvPr/>
      </p:nvGrpSpPr>
      <p:grpSpPr>
        <a:xfrm>
          <a:off x="0" y="0"/>
          <a:ext cx="0" cy="0"/>
          <a:chOff x="0" y="0"/>
          <a:chExt cx="0" cy="0"/>
        </a:xfrm>
      </p:grpSpPr>
      <p:pic>
        <p:nvPicPr>
          <p:cNvPr id="3074" name="图片 3072" descr="image.png"/>
          <p:cNvPicPr>
            <a:picLocks noChangeAspect="1"/>
          </p:cNvPicPr>
          <p:nvPr/>
        </p:nvPicPr>
        <p:blipFill>
          <a:blip r:embed="rId13" cstate="print"/>
          <a:stretch>
            <a:fillRect/>
          </a:stretch>
        </p:blipFill>
        <p:spPr>
          <a:xfrm>
            <a:off x="0" y="4879975"/>
            <a:ext cx="9144000" cy="266700"/>
          </a:xfrm>
          <a:prstGeom prst="rect">
            <a:avLst/>
          </a:prstGeom>
          <a:noFill/>
          <a:ln w="12700">
            <a:noFill/>
          </a:ln>
        </p:spPr>
      </p:pic>
      <p:pic>
        <p:nvPicPr>
          <p:cNvPr id="3075" name="图片 3073" descr="image.png"/>
          <p:cNvPicPr>
            <a:picLocks noChangeAspect="1"/>
          </p:cNvPicPr>
          <p:nvPr/>
        </p:nvPicPr>
        <p:blipFill>
          <a:blip r:embed="rId14" cstate="print"/>
          <a:stretch>
            <a:fillRect/>
          </a:stretch>
        </p:blipFill>
        <p:spPr>
          <a:xfrm>
            <a:off x="0" y="-6350"/>
            <a:ext cx="9144000" cy="368300"/>
          </a:xfrm>
          <a:prstGeom prst="rect">
            <a:avLst/>
          </a:prstGeom>
          <a:noFill/>
          <a:ln w="12700">
            <a:noFill/>
          </a:ln>
        </p:spPr>
      </p:pic>
      <p:sp>
        <p:nvSpPr>
          <p:cNvPr id="2" name="灯片编号占位符 3074"/>
          <p:cNvSpPr>
            <a:spLocks noGrp="1"/>
          </p:cNvSpPr>
          <p:nvPr>
            <p:ph type="sldNum" sz="quarter" idx="2"/>
          </p:nvPr>
        </p:nvSpPr>
        <p:spPr>
          <a:xfrm>
            <a:off x="6315075" y="4627563"/>
            <a:ext cx="234950" cy="247650"/>
          </a:xfrm>
          <a:prstGeom prst="rect">
            <a:avLst/>
          </a:prstGeom>
          <a:noFill/>
          <a:ln w="12700">
            <a:noFill/>
          </a:ln>
        </p:spPr>
        <p:txBody>
          <a:bodyPr vert="horz" wrap="none" lIns="34290" tIns="34290" rIns="34290" bIns="34290"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buFont typeface="Arial" panose="020B060402020209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blipFill>
        <a:effectLst/>
      </p:bgPr>
    </p:bg>
    <p:spTree>
      <p:nvGrpSpPr>
        <p:cNvPr id="1" name=""/>
        <p:cNvGrpSpPr/>
        <p:nvPr/>
      </p:nvGrpSpPr>
      <p:grpSpPr>
        <a:xfrm>
          <a:off x="0" y="0"/>
          <a:ext cx="0" cy="0"/>
          <a:chOff x="0" y="0"/>
          <a:chExt cx="0" cy="0"/>
        </a:xfrm>
      </p:grpSpPr>
      <p:pic>
        <p:nvPicPr>
          <p:cNvPr id="4098" name="图片 5120" descr="image.png"/>
          <p:cNvPicPr>
            <a:picLocks noChangeAspect="1"/>
          </p:cNvPicPr>
          <p:nvPr/>
        </p:nvPicPr>
        <p:blipFill>
          <a:blip r:embed="rId14" cstate="print"/>
          <a:stretch>
            <a:fillRect/>
          </a:stretch>
        </p:blipFill>
        <p:spPr>
          <a:xfrm>
            <a:off x="0" y="-7937"/>
            <a:ext cx="9144000" cy="368300"/>
          </a:xfrm>
          <a:prstGeom prst="rect">
            <a:avLst/>
          </a:prstGeom>
          <a:noFill/>
          <a:ln w="12700">
            <a:noFill/>
          </a:ln>
        </p:spPr>
      </p:pic>
      <p:pic>
        <p:nvPicPr>
          <p:cNvPr id="4099" name="图片 5121" descr="image.png"/>
          <p:cNvPicPr>
            <a:picLocks noChangeAspect="1"/>
          </p:cNvPicPr>
          <p:nvPr/>
        </p:nvPicPr>
        <p:blipFill>
          <a:blip r:embed="rId15" cstate="print"/>
          <a:stretch>
            <a:fillRect/>
          </a:stretch>
        </p:blipFill>
        <p:spPr>
          <a:xfrm>
            <a:off x="0" y="4879975"/>
            <a:ext cx="9144000" cy="266700"/>
          </a:xfrm>
          <a:prstGeom prst="rect">
            <a:avLst/>
          </a:prstGeom>
          <a:noFill/>
          <a:ln w="12700">
            <a:noFill/>
          </a:ln>
        </p:spPr>
      </p:pic>
      <p:sp>
        <p:nvSpPr>
          <p:cNvPr id="2" name="灯片编号占位符 5122"/>
          <p:cNvSpPr>
            <a:spLocks noGrp="1"/>
          </p:cNvSpPr>
          <p:nvPr>
            <p:ph type="sldNum" sz="quarter" idx="2"/>
          </p:nvPr>
        </p:nvSpPr>
        <p:spPr>
          <a:xfrm>
            <a:off x="6315075" y="4627563"/>
            <a:ext cx="234950" cy="247650"/>
          </a:xfrm>
          <a:prstGeom prst="rect">
            <a:avLst/>
          </a:prstGeom>
          <a:noFill/>
          <a:ln w="12700">
            <a:noFill/>
          </a:ln>
        </p:spPr>
        <p:txBody>
          <a:bodyPr vert="horz" wrap="none" lIns="34290" tIns="34290" rIns="34290" bIns="34290"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ctr" rtl="0" eaLnBrk="0" fontAlgn="base" hangingPunct="0">
        <a:spcBef>
          <a:spcPct val="0"/>
        </a:spcBef>
        <a:spcAft>
          <a:spcPct val="0"/>
        </a:spcAft>
        <a:buFont typeface="Arial" panose="020B060402020209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9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9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9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noProof="1" dirty="0">
                <a:solidFill>
                  <a:srgbClr val="898989"/>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defRPr/>
            </a:pPr>
            <a:fld id="{073CAA3E-2D07-4306-8439-44DEDB7F8EAF}"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宋体"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8.png"/><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8.png"/><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任意多边形 7168"/>
          <p:cNvSpPr/>
          <p:nvPr/>
        </p:nvSpPr>
        <p:spPr>
          <a:xfrm>
            <a:off x="-28575" y="4264025"/>
            <a:ext cx="9201150" cy="1263650"/>
          </a:xfrm>
          <a:custGeom>
            <a:avLst/>
            <a:gdLst/>
            <a:ahLst/>
            <a:cxnLst>
              <a:cxn ang="0">
                <a:pos x="0" y="494813"/>
              </a:cxn>
              <a:cxn ang="0">
                <a:pos x="4600575" y="0"/>
              </a:cxn>
              <a:cxn ang="0">
                <a:pos x="9201150" y="494813"/>
              </a:cxn>
              <a:cxn ang="0">
                <a:pos x="9201150" y="1263650"/>
              </a:cxn>
              <a:cxn ang="0">
                <a:pos x="0" y="1263650"/>
              </a:cxn>
              <a:cxn ang="0">
                <a:pos x="0" y="494813"/>
              </a:cxn>
            </a:cxnLst>
            <a:rect l="0" t="0" r="0" b="0"/>
            <a:pathLst>
              <a:path w="21600" h="21600">
                <a:moveTo>
                  <a:pt x="0" y="8458"/>
                </a:moveTo>
                <a:lnTo>
                  <a:pt x="10800" y="0"/>
                </a:lnTo>
                <a:lnTo>
                  <a:pt x="21600" y="8458"/>
                </a:lnTo>
                <a:lnTo>
                  <a:pt x="21600" y="21600"/>
                </a:lnTo>
                <a:lnTo>
                  <a:pt x="0" y="21600"/>
                </a:lnTo>
                <a:lnTo>
                  <a:pt x="0" y="8458"/>
                </a:lnTo>
                <a:close/>
              </a:path>
            </a:pathLst>
          </a:custGeom>
          <a:solidFill>
            <a:srgbClr val="FFFFFF"/>
          </a:solidFill>
          <a:ln w="12700">
            <a:noFill/>
          </a:ln>
        </p:spPr>
        <p:txBody>
          <a:bodyPr/>
          <a:lstStyle/>
          <a:p>
            <a:endParaRPr lang="zh-CN" altLang="en-US"/>
          </a:p>
        </p:txBody>
      </p:sp>
      <p:pic>
        <p:nvPicPr>
          <p:cNvPr id="19458" name="图片 7169" descr="image.png"/>
          <p:cNvPicPr>
            <a:picLocks noChangeAspect="1"/>
          </p:cNvPicPr>
          <p:nvPr/>
        </p:nvPicPr>
        <p:blipFill>
          <a:blip r:embed="rId1" cstate="print"/>
          <a:stretch>
            <a:fillRect/>
          </a:stretch>
        </p:blipFill>
        <p:spPr>
          <a:xfrm>
            <a:off x="0" y="0"/>
            <a:ext cx="571500" cy="571500"/>
          </a:xfrm>
          <a:prstGeom prst="rect">
            <a:avLst/>
          </a:prstGeom>
          <a:noFill/>
          <a:ln w="12700">
            <a:noFill/>
          </a:ln>
        </p:spPr>
      </p:pic>
      <p:sp>
        <p:nvSpPr>
          <p:cNvPr id="19459" name="矩形 7170"/>
          <p:cNvSpPr/>
          <p:nvPr/>
        </p:nvSpPr>
        <p:spPr>
          <a:xfrm>
            <a:off x="-11112" y="-28575"/>
            <a:ext cx="9201150" cy="5200650"/>
          </a:xfrm>
          <a:prstGeom prst="rect">
            <a:avLst/>
          </a:prstGeom>
          <a:solidFill>
            <a:schemeClr val="accent1"/>
          </a:solidFill>
          <a:ln w="12700">
            <a:noFill/>
          </a:ln>
        </p:spPr>
        <p:txBody>
          <a:bodyPr lIns="45720" rIns="45720" anchor="ctr"/>
          <a:lstStyle/>
          <a:p>
            <a:pPr hangingPunct="0"/>
            <a:endParaRPr lang="en-US" altLang="en-US" dirty="0">
              <a:latin typeface="Calibri" panose="020F0502020204030204" pitchFamily="34" charset="0"/>
            </a:endParaRPr>
          </a:p>
        </p:txBody>
      </p:sp>
      <p:sp>
        <p:nvSpPr>
          <p:cNvPr id="19460" name="任意多边形 7171"/>
          <p:cNvSpPr/>
          <p:nvPr/>
        </p:nvSpPr>
        <p:spPr>
          <a:xfrm>
            <a:off x="-11112" y="4262438"/>
            <a:ext cx="9201150" cy="1263650"/>
          </a:xfrm>
          <a:custGeom>
            <a:avLst/>
            <a:gdLst/>
            <a:ahLst/>
            <a:cxnLst>
              <a:cxn ang="0">
                <a:pos x="0" y="494813"/>
              </a:cxn>
              <a:cxn ang="0">
                <a:pos x="4600576" y="0"/>
              </a:cxn>
              <a:cxn ang="0">
                <a:pos x="9201151" y="494813"/>
              </a:cxn>
              <a:cxn ang="0">
                <a:pos x="9201151" y="1263650"/>
              </a:cxn>
              <a:cxn ang="0">
                <a:pos x="0" y="1263650"/>
              </a:cxn>
              <a:cxn ang="0">
                <a:pos x="0" y="494813"/>
              </a:cxn>
            </a:cxnLst>
            <a:rect l="0" t="0" r="0" b="0"/>
            <a:pathLst>
              <a:path w="21600" h="21600">
                <a:moveTo>
                  <a:pt x="0" y="8458"/>
                </a:moveTo>
                <a:lnTo>
                  <a:pt x="10800" y="0"/>
                </a:lnTo>
                <a:lnTo>
                  <a:pt x="21600" y="8458"/>
                </a:lnTo>
                <a:lnTo>
                  <a:pt x="21600" y="21600"/>
                </a:lnTo>
                <a:lnTo>
                  <a:pt x="0" y="21600"/>
                </a:lnTo>
                <a:lnTo>
                  <a:pt x="0" y="8458"/>
                </a:lnTo>
                <a:close/>
              </a:path>
            </a:pathLst>
          </a:custGeom>
          <a:solidFill>
            <a:srgbClr val="FFFFFF"/>
          </a:solidFill>
          <a:ln w="12700">
            <a:noFill/>
          </a:ln>
        </p:spPr>
        <p:txBody>
          <a:bodyPr/>
          <a:lstStyle/>
          <a:p>
            <a:endParaRPr lang="zh-CN" altLang="en-US"/>
          </a:p>
        </p:txBody>
      </p:sp>
      <p:sp>
        <p:nvSpPr>
          <p:cNvPr id="19461" name="矩形 7172"/>
          <p:cNvSpPr/>
          <p:nvPr/>
        </p:nvSpPr>
        <p:spPr>
          <a:xfrm>
            <a:off x="3849688" y="4827588"/>
            <a:ext cx="1668462" cy="293687"/>
          </a:xfrm>
          <a:prstGeom prst="rect">
            <a:avLst/>
          </a:prstGeom>
          <a:noFill/>
          <a:ln w="12700">
            <a:noFill/>
          </a:ln>
        </p:spPr>
        <p:txBody>
          <a:bodyPr lIns="45720" rIns="45720" anchor="t">
            <a:spAutoFit/>
          </a:bodyPr>
          <a:lstStyle/>
          <a:p>
            <a:pPr algn="ctr" hangingPunct="0"/>
            <a:r>
              <a:rPr lang="en-US" altLang="zh-CN" sz="13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www.xybsyw.com</a:t>
            </a:r>
            <a:endParaRPr lang="en-US" altLang="zh-CN" sz="13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462" name="图片 7173" descr="未标题-2-01.png"/>
          <p:cNvPicPr>
            <a:picLocks noChangeAspect="1"/>
          </p:cNvPicPr>
          <p:nvPr/>
        </p:nvPicPr>
        <p:blipFill>
          <a:blip r:embed="rId2" cstate="print"/>
          <a:srcRect l="11931" t="5841" r="17577" b="54250"/>
          <a:stretch>
            <a:fillRect/>
          </a:stretch>
        </p:blipFill>
        <p:spPr>
          <a:xfrm>
            <a:off x="793750" y="374650"/>
            <a:ext cx="7556500" cy="4098925"/>
          </a:xfrm>
          <a:prstGeom prst="rect">
            <a:avLst/>
          </a:prstGeom>
          <a:noFill/>
          <a:ln w="12700">
            <a:noFill/>
          </a:ln>
          <a:effectLst>
            <a:outerShdw algn="ctr" rotWithShape="0">
              <a:srgbClr val="000000">
                <a:alpha val="31424"/>
              </a:srgbClr>
            </a:outerShdw>
          </a:effectLst>
        </p:spPr>
      </p:pic>
      <p:sp>
        <p:nvSpPr>
          <p:cNvPr id="7175" name="矩形 7174"/>
          <p:cNvSpPr/>
          <p:nvPr/>
        </p:nvSpPr>
        <p:spPr>
          <a:xfrm>
            <a:off x="2244725" y="1758950"/>
            <a:ext cx="4654550" cy="584200"/>
          </a:xfrm>
          <a:prstGeom prst="rect">
            <a:avLst/>
          </a:prstGeom>
          <a:noFill/>
          <a:ln w="12700">
            <a:noFill/>
          </a:ln>
          <a:effectLst>
            <a:outerShdw algn="ctr" rotWithShape="0">
              <a:srgbClr val="000000">
                <a:alpha val="31424"/>
              </a:srgbClr>
            </a:outerShdw>
          </a:effectLst>
        </p:spPr>
        <p:txBody>
          <a:bodyPr wrap="square" lIns="45720" rIns="45720">
            <a:spAutoFit/>
          </a:bodyPr>
          <a:lstStyle/>
          <a:p>
            <a:pPr lvl="0" algn="ctr" fontAlgn="base">
              <a:buClrTx/>
              <a:buSzTx/>
              <a:defRPr/>
            </a:pPr>
            <a:r>
              <a:rPr lang="zh-CN" altLang="en-US" sz="3200" strike="noStrike" noProof="1">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指导老师操作指南   </a:t>
            </a:r>
            <a:endParaRPr lang="zh-CN" altLang="en-US" sz="3200" strike="noStrike" noProof="1">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9464" name="图片 7175" descr="xybsyw.logo--filtered.png"/>
          <p:cNvPicPr>
            <a:picLocks noChangeAspect="1"/>
          </p:cNvPicPr>
          <p:nvPr/>
        </p:nvPicPr>
        <p:blipFill>
          <a:blip r:embed="rId3" cstate="print"/>
          <a:srcRect l="21" r="69138"/>
          <a:stretch>
            <a:fillRect/>
          </a:stretch>
        </p:blipFill>
        <p:spPr>
          <a:xfrm>
            <a:off x="4365625" y="4416425"/>
            <a:ext cx="439738" cy="419100"/>
          </a:xfrm>
          <a:prstGeom prst="rect">
            <a:avLst/>
          </a:prstGeom>
          <a:noFill/>
          <a:ln w="12700">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8910" y="462280"/>
            <a:ext cx="8569960" cy="4218940"/>
          </a:xfrm>
          <a:prstGeom prst="rect">
            <a:avLst/>
          </a:prstGeom>
        </p:spPr>
      </p:pic>
      <p:sp>
        <p:nvSpPr>
          <p:cNvPr id="26626" name="矩形 26624"/>
          <p:cNvSpPr/>
          <p:nvPr/>
        </p:nvSpPr>
        <p:spPr>
          <a:xfrm>
            <a:off x="50800" y="34925"/>
            <a:ext cx="3127375" cy="306388"/>
          </a:xfrm>
          <a:prstGeom prst="rect">
            <a:avLst/>
          </a:prstGeom>
          <a:noFill/>
          <a:ln w="12700">
            <a:noFill/>
          </a:ln>
        </p:spPr>
        <p:txBody>
          <a:bodyPr wrap="none"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PC操作指南--过程管理--报名审核</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1042670" y="435605"/>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476885" y="772795"/>
            <a:ext cx="647700" cy="26860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95120" y="1571625"/>
            <a:ext cx="33477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61720" y="1716405"/>
            <a:ext cx="450215" cy="13525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22090" y="3731894"/>
            <a:ext cx="35604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查看详情，点击通过或者拒绝。可多选学生后批量拒绝或通过</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3427095" y="4079236"/>
            <a:ext cx="495300" cy="31496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29696"/>
          <p:cNvSpPr/>
          <p:nvPr/>
        </p:nvSpPr>
        <p:spPr>
          <a:xfrm>
            <a:off x="166688" y="0"/>
            <a:ext cx="4297362" cy="306388"/>
          </a:xfrm>
          <a:prstGeom prst="rect">
            <a:avLst/>
          </a:prstGeom>
          <a:noFill/>
          <a:ln w="12700">
            <a:noFill/>
          </a:ln>
        </p:spPr>
        <p:txBody>
          <a:bodyPr wrap="square"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二、</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周日志批阅</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120775" y="660400"/>
            <a:ext cx="6813550" cy="306387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点击待批阅的学生姓名，查看周日志详情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批阅周日志，评分、填写评语，或者退回修改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可收藏或导出周日志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97155" y="429260"/>
            <a:ext cx="8949690" cy="4284345"/>
          </a:xfrm>
          <a:prstGeom prst="rect">
            <a:avLst/>
          </a:prstGeom>
        </p:spPr>
      </p:pic>
      <p:sp>
        <p:nvSpPr>
          <p:cNvPr id="28674" name="矩形 29696"/>
          <p:cNvSpPr/>
          <p:nvPr/>
        </p:nvSpPr>
        <p:spPr>
          <a:xfrm>
            <a:off x="166688" y="0"/>
            <a:ext cx="4027487" cy="306388"/>
          </a:xfrm>
          <a:prstGeom prst="rect">
            <a:avLst/>
          </a:prstGeom>
          <a:noFill/>
          <a:ln w="12700">
            <a:noFill/>
          </a:ln>
        </p:spPr>
        <p:txBody>
          <a:bodyPr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二、</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周日志批阅</a:t>
            </a:r>
            <a:endParaRPr lang="en-US" altLang="zh-CN" sz="1400" dirty="0">
              <a:solidFill>
                <a:srgbClr val="FFFFFF"/>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7" name="文本框 6"/>
          <p:cNvSpPr txBox="1"/>
          <p:nvPr/>
        </p:nvSpPr>
        <p:spPr>
          <a:xfrm>
            <a:off x="1055370" y="1358894"/>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584833" y="1098545"/>
            <a:ext cx="584835" cy="2247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99895" y="1854829"/>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55370" y="2031365"/>
            <a:ext cx="546100" cy="762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559050" y="226377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点击学生姓名，查看日志详情</a:t>
            </a:r>
            <a:endParaRPr 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1736725" y="2391410"/>
            <a:ext cx="675005" cy="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87139" y="3947791"/>
            <a:ext cx="218059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批阅或退回修改</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3041650" y="4133215"/>
            <a:ext cx="678180" cy="28384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241413" y="1362075"/>
            <a:ext cx="1165860"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优秀周日志可收藏</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a:stCxn id="13" idx="0"/>
          </p:cNvCxnSpPr>
          <p:nvPr/>
        </p:nvCxnSpPr>
        <p:spPr>
          <a:xfrm flipV="1">
            <a:off x="6824345" y="1266825"/>
            <a:ext cx="717550" cy="9525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7586980" y="726440"/>
            <a:ext cx="810260" cy="901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452110" y="761365"/>
            <a:ext cx="2080260" cy="337185"/>
          </a:xfrm>
          <a:prstGeom prst="rect">
            <a:avLst/>
          </a:prstGeom>
          <a:noFill/>
        </p:spPr>
        <p:txBody>
          <a:bodyPr wrap="none" rtlCol="0">
            <a:spAutoFit/>
          </a:bodyPr>
          <a:lstStyle/>
          <a:p>
            <a:r>
              <a:rPr lang="en-US" altLang="zh-C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6.</a:t>
            </a:r>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帮助中心-操作提示</a:t>
            </a:r>
            <a:endParaRPr lang="zh-CN" altLang="en-US">
              <a:ea typeface="宋体" panose="02010600030101010101" pitchFamily="2" charset="-122"/>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7"/>
          <p:cNvSpPr txBox="1"/>
          <p:nvPr/>
        </p:nvSpPr>
        <p:spPr>
          <a:xfrm>
            <a:off x="196850" y="-4762"/>
            <a:ext cx="4138613"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实习报告批阅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20775" y="660400"/>
            <a:ext cx="6813550" cy="306387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实习报告批阅</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点击待批阅的学生姓名，查看实习报告详情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批阅实习报告，评分、填写评语，或者退回修改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71805" y="509270"/>
            <a:ext cx="7882890" cy="4071620"/>
          </a:xfrm>
          <a:prstGeom prst="rect">
            <a:avLst/>
          </a:prstGeom>
        </p:spPr>
      </p:pic>
      <p:sp>
        <p:nvSpPr>
          <p:cNvPr id="31746" name="文本框 7"/>
          <p:cNvSpPr txBox="1"/>
          <p:nvPr/>
        </p:nvSpPr>
        <p:spPr>
          <a:xfrm>
            <a:off x="196850" y="-4762"/>
            <a:ext cx="4268788"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实习报告批阅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486535" y="1413501"/>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791843" y="1188715"/>
            <a:ext cx="584835" cy="2247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1805" y="349059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1106805" y="2571750"/>
            <a:ext cx="379730" cy="7759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22575" y="1872614"/>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点击学生姓名，查看报告预览</a:t>
            </a:r>
            <a:endParaRPr 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371090" y="2032000"/>
            <a:ext cx="400685" cy="8267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45180" y="3218815"/>
            <a:ext cx="2303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批阅通过或退回修改</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3393440" y="3517265"/>
            <a:ext cx="143510" cy="76073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300345" y="2699385"/>
            <a:ext cx="19272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可导出实习手册</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V="1">
            <a:off x="6822440" y="2437130"/>
            <a:ext cx="764540" cy="26987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stretch>
            <a:fillRect/>
          </a:stretch>
        </p:blipFill>
        <p:spPr>
          <a:xfrm>
            <a:off x="4562475" y="2562225"/>
            <a:ext cx="19050" cy="190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90805" y="499745"/>
            <a:ext cx="8840470" cy="4345305"/>
          </a:xfrm>
          <a:prstGeom prst="rect">
            <a:avLst/>
          </a:prstGeom>
        </p:spPr>
      </p:pic>
      <p:sp>
        <p:nvSpPr>
          <p:cNvPr id="32769" name="文本框 7"/>
          <p:cNvSpPr txBox="1"/>
          <p:nvPr/>
        </p:nvSpPr>
        <p:spPr>
          <a:xfrm>
            <a:off x="293688" y="26988"/>
            <a:ext cx="4313237"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实习报告批阅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434204" y="3314700"/>
            <a:ext cx="2460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批阅，打分，输入评语</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3831590" y="3651885"/>
            <a:ext cx="469900" cy="38862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32774" name="图片 1" descr="返回"/>
          <p:cNvPicPr>
            <a:picLocks noChangeAspect="1"/>
          </p:cNvPicPr>
          <p:nvPr/>
        </p:nvPicPr>
        <p:blipFill>
          <a:blip r:embed="rId2" cstate="print"/>
          <a:stretch>
            <a:fillRect/>
          </a:stretch>
        </p:blipFill>
        <p:spPr>
          <a:xfrm>
            <a:off x="8867775" y="4602163"/>
            <a:ext cx="244475" cy="242887"/>
          </a:xfrm>
          <a:prstGeom prst="rect">
            <a:avLst/>
          </a:prstGeom>
          <a:noFill/>
          <a:ln w="9525">
            <a:noFill/>
          </a:ln>
        </p:spPr>
      </p:pic>
      <p:sp>
        <p:nvSpPr>
          <p:cNvPr id="15" name="文本框 14"/>
          <p:cNvSpPr txBox="1"/>
          <p:nvPr/>
        </p:nvSpPr>
        <p:spPr>
          <a:xfrm>
            <a:off x="6358255" y="1783080"/>
            <a:ext cx="1897380" cy="337185"/>
          </a:xfrm>
          <a:prstGeom prst="rect">
            <a:avLst/>
          </a:prstGeom>
          <a:noFill/>
        </p:spPr>
        <p:txBody>
          <a:bodyPr wrap="none" rtlCol="0">
            <a:spAutoFit/>
          </a:bodyPr>
          <a:lstStyle/>
          <a:p>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帮助中心-操作提示</a:t>
            </a:r>
            <a:endParaRPr lang="zh-CN" altLang="en-US">
              <a:ea typeface="宋体" panose="02010600030101010101" pitchFamily="2" charset="-122"/>
            </a:endParaRPr>
          </a:p>
        </p:txBody>
      </p:sp>
      <p:cxnSp>
        <p:nvCxnSpPr>
          <p:cNvPr id="3" name="直接箭头连接符 2"/>
          <p:cNvCxnSpPr/>
          <p:nvPr/>
        </p:nvCxnSpPr>
        <p:spPr>
          <a:xfrm flipV="1">
            <a:off x="7491730" y="1579245"/>
            <a:ext cx="367665" cy="20383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7"/>
          <p:cNvSpPr txBox="1"/>
          <p:nvPr/>
        </p:nvSpPr>
        <p:spPr>
          <a:xfrm>
            <a:off x="196850" y="-4762"/>
            <a:ext cx="4138613" cy="306705"/>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实习成绩鉴定</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20775" y="660400"/>
            <a:ext cx="6813550" cy="270446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点击待批阅的学生姓名，查看自我小结或盖章文件预览</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根据鉴定表设置项目进行评分、评语</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3665" y="438150"/>
            <a:ext cx="8917305" cy="4367530"/>
          </a:xfrm>
          <a:prstGeom prst="rect">
            <a:avLst/>
          </a:prstGeom>
        </p:spPr>
      </p:pic>
      <p:sp>
        <p:nvSpPr>
          <p:cNvPr id="33794" name="文本框 7"/>
          <p:cNvSpPr txBox="1"/>
          <p:nvPr/>
        </p:nvSpPr>
        <p:spPr>
          <a:xfrm>
            <a:off x="196850" y="-4762"/>
            <a:ext cx="4435475"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四、</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实习成绩鉴定</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1078230" y="1352542"/>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431798" y="1193795"/>
            <a:ext cx="584835" cy="2247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41070" y="3569970"/>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971550" y="2752090"/>
            <a:ext cx="601345" cy="81788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073525" y="4085589"/>
            <a:ext cx="218059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指导老师鉴定</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3862703" y="4371972"/>
            <a:ext cx="426720" cy="1485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534776" y="3232785"/>
            <a:ext cx="15970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导出鉴定表</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V="1">
            <a:off x="7332980" y="2482215"/>
            <a:ext cx="299085" cy="72390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3491865" y="4520565"/>
            <a:ext cx="1504950" cy="285750"/>
          </a:xfrm>
          <a:prstGeom prst="rect">
            <a:avLst/>
          </a:prstGeom>
        </p:spPr>
      </p:pic>
      <p:cxnSp>
        <p:nvCxnSpPr>
          <p:cNvPr id="10" name="直接箭头连接符 9"/>
          <p:cNvCxnSpPr/>
          <p:nvPr/>
        </p:nvCxnSpPr>
        <p:spPr>
          <a:xfrm flipV="1">
            <a:off x="7660640" y="951865"/>
            <a:ext cx="556895" cy="87693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384290" y="1828800"/>
            <a:ext cx="2080260" cy="337185"/>
          </a:xfrm>
          <a:prstGeom prst="rect">
            <a:avLst/>
          </a:prstGeom>
          <a:noFill/>
        </p:spPr>
        <p:txBody>
          <a:bodyPr wrap="none" rtlCol="0">
            <a:spAutoFit/>
          </a:bodyPr>
          <a:lstStyle/>
          <a:p>
            <a:r>
              <a:rPr lang="en-US" altLang="zh-C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帮助中心-操作提示</a:t>
            </a:r>
            <a:endParaRPr lang="zh-CN" altLang="en-US">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30720"/>
          <p:cNvSpPr/>
          <p:nvPr/>
        </p:nvSpPr>
        <p:spPr>
          <a:xfrm>
            <a:off x="163513" y="44450"/>
            <a:ext cx="1557337" cy="306388"/>
          </a:xfrm>
          <a:prstGeom prst="rect">
            <a:avLst/>
          </a:prstGeom>
          <a:noFill/>
          <a:ln w="12700">
            <a:noFill/>
          </a:ln>
        </p:spPr>
        <p:txBody>
          <a:bodyPr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五、我的实习生</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18" name="矩形 30724"/>
          <p:cNvSpPr/>
          <p:nvPr/>
        </p:nvSpPr>
        <p:spPr>
          <a:xfrm>
            <a:off x="6889750" y="3273425"/>
            <a:ext cx="304800" cy="307975"/>
          </a:xfrm>
          <a:prstGeom prst="rect">
            <a:avLst/>
          </a:prstGeom>
          <a:solidFill>
            <a:srgbClr val="EDEDED"/>
          </a:solidFill>
          <a:ln w="12700">
            <a:noFill/>
          </a:ln>
        </p:spPr>
        <p:txBody>
          <a:bodyPr lIns="45720" rIns="45720" anchor="ctr"/>
          <a:lstStyle/>
          <a:p>
            <a:pPr hangingPunct="0"/>
            <a:endParaRPr lang="en-US" altLang="en-US" dirty="0">
              <a:latin typeface="Calibri" panose="020F0502020204030204" pitchFamily="34" charset="0"/>
            </a:endParaRPr>
          </a:p>
        </p:txBody>
      </p:sp>
      <p:sp>
        <p:nvSpPr>
          <p:cNvPr id="2" name="文本框 1"/>
          <p:cNvSpPr txBox="1"/>
          <p:nvPr/>
        </p:nvSpPr>
        <p:spPr>
          <a:xfrm>
            <a:off x="1120775" y="660400"/>
            <a:ext cx="6813550" cy="213042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我的实习生</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点击“我的实习生”功能菜单，进入</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已参与实习</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学生列表</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查看实习过程统计或学生参与情况</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stretch>
            <a:fillRect/>
          </a:stretch>
        </p:blipFill>
        <p:spPr>
          <a:xfrm>
            <a:off x="101600" y="421640"/>
            <a:ext cx="8865870" cy="4340860"/>
          </a:xfrm>
          <a:prstGeom prst="rect">
            <a:avLst/>
          </a:prstGeom>
        </p:spPr>
      </p:pic>
      <p:sp>
        <p:nvSpPr>
          <p:cNvPr id="35843" name="矩形 59407"/>
          <p:cNvSpPr/>
          <p:nvPr/>
        </p:nvSpPr>
        <p:spPr>
          <a:xfrm>
            <a:off x="150813" y="9525"/>
            <a:ext cx="3692525" cy="336550"/>
          </a:xfrm>
          <a:prstGeom prst="rect">
            <a:avLst/>
          </a:prstGeom>
          <a:noFill/>
          <a:ln w="12700">
            <a:noFill/>
          </a:ln>
        </p:spPr>
        <p:txBody>
          <a:bodyPr wrap="square" lIns="45720" rIns="45720" anchor="ctr">
            <a:spAutoFit/>
          </a:bodyPr>
          <a:lstStyle/>
          <a:p>
            <a:pPr hangingPunct="0"/>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 </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五、PC操作指南--我的实习生</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40"/>
          <p:cNvSpPr txBox="1"/>
          <p:nvPr/>
        </p:nvSpPr>
        <p:spPr>
          <a:xfrm>
            <a:off x="1514475" y="1492250"/>
            <a:ext cx="2816225" cy="52228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503050405090304"/>
              </a:rPr>
              <a:t>1，实习过程统计</a:t>
            </a:r>
            <a:endPar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503050405090304"/>
            </a:endParaRPr>
          </a:p>
          <a:p>
            <a:pPr lvl="0" algn="just" fontAlgn="base"/>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503050405090304"/>
              </a:rPr>
              <a:t>*只显示已参与实习的学生</a:t>
            </a:r>
            <a:endPar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503050405090304"/>
            </a:endParaRPr>
          </a:p>
        </p:txBody>
      </p:sp>
      <p:sp>
        <p:nvSpPr>
          <p:cNvPr id="9" name="文本框 40"/>
          <p:cNvSpPr txBox="1"/>
          <p:nvPr/>
        </p:nvSpPr>
        <p:spPr>
          <a:xfrm>
            <a:off x="3355340" y="1012505"/>
            <a:ext cx="1946275" cy="27463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buNone/>
            </a:pPr>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503050405090304"/>
              </a:rPr>
              <a:t>2，学生参与情况</a:t>
            </a:r>
            <a:endPar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503050405090304"/>
            </a:endParaRPr>
          </a:p>
          <a:p>
            <a:pPr lvl="0" algn="just" fontAlgn="base">
              <a:buNone/>
            </a:pPr>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503050405090304"/>
              </a:rPr>
              <a:t>*显示所有的实习生</a:t>
            </a:r>
            <a:endParaRPr lang="zh-CN" altLang="en-US" sz="1400" strike="noStrike" kern="100" noProof="1">
              <a:solidFill>
                <a:srgbClr val="DF0024"/>
              </a:solidFill>
              <a:latin typeface="文鼎中楷体" panose="03000600000000000000" charset="-122"/>
              <a:ea typeface="文鼎中楷体" panose="03000600000000000000" charset="-122"/>
              <a:cs typeface="Times New Roman" panose="02020503050405090304"/>
              <a:sym typeface="Times New Roman" panose="02020503050405090304"/>
            </a:endParaRPr>
          </a:p>
        </p:txBody>
      </p:sp>
      <p:sp>
        <p:nvSpPr>
          <p:cNvPr id="3" name=" 160"/>
          <p:cNvSpPr/>
          <p:nvPr/>
        </p:nvSpPr>
        <p:spPr>
          <a:xfrm rot="13320000">
            <a:off x="1946275" y="1236663"/>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 name=" 160"/>
          <p:cNvSpPr/>
          <p:nvPr/>
        </p:nvSpPr>
        <p:spPr>
          <a:xfrm rot="13320000">
            <a:off x="2813685" y="1066800"/>
            <a:ext cx="557213" cy="166688"/>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25600"/>
          <p:cNvSpPr/>
          <p:nvPr/>
        </p:nvSpPr>
        <p:spPr>
          <a:xfrm>
            <a:off x="127000" y="0"/>
            <a:ext cx="904875" cy="336550"/>
          </a:xfrm>
          <a:prstGeom prst="rect">
            <a:avLst/>
          </a:prstGeom>
          <a:noFill/>
          <a:ln w="12700">
            <a:noFill/>
          </a:ln>
        </p:spPr>
        <p:txBody>
          <a:bodyPr wrap="none" lIns="45720" rIns="45720" anchor="t">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平台角色</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同侧圆角矩形 1"/>
          <p:cNvSpPr/>
          <p:nvPr/>
        </p:nvSpPr>
        <p:spPr>
          <a:xfrm>
            <a:off x="1797050" y="2032000"/>
            <a:ext cx="1276350" cy="495300"/>
          </a:xfrm>
          <a:prstGeom prst="round2SameRect">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同侧圆角矩形 2"/>
          <p:cNvSpPr/>
          <p:nvPr/>
        </p:nvSpPr>
        <p:spPr>
          <a:xfrm>
            <a:off x="1762125" y="1184275"/>
            <a:ext cx="1274763" cy="495300"/>
          </a:xfrm>
          <a:prstGeom prst="round2SameRect">
            <a:avLst/>
          </a:prstGeom>
          <a:solidFill>
            <a:schemeClr val="tx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 name="同侧圆角矩形 3"/>
          <p:cNvSpPr/>
          <p:nvPr/>
        </p:nvSpPr>
        <p:spPr>
          <a:xfrm>
            <a:off x="1121410" y="3049270"/>
            <a:ext cx="2554288" cy="695325"/>
          </a:xfrm>
          <a:prstGeom prst="round2SameRect">
            <a:avLst/>
          </a:prstGeom>
          <a:solidFill>
            <a:schemeClr val="tx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（院级教务、专业负责人）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同侧圆角矩形 4"/>
          <p:cNvSpPr/>
          <p:nvPr/>
        </p:nvSpPr>
        <p:spPr>
          <a:xfrm>
            <a:off x="1006475" y="4144963"/>
            <a:ext cx="2784475" cy="495300"/>
          </a:xfrm>
          <a:prstGeom prst="round2SameRect">
            <a:avLst/>
          </a:prstGeom>
          <a:solidFill>
            <a:schemeClr val="tx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教务管理（校级、院级）</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 name="右箭头 9"/>
          <p:cNvSpPr/>
          <p:nvPr/>
        </p:nvSpPr>
        <p:spPr>
          <a:xfrm>
            <a:off x="3125788" y="2252663"/>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1" name="矩形 10"/>
          <p:cNvSpPr/>
          <p:nvPr/>
        </p:nvSpPr>
        <p:spPr>
          <a:xfrm>
            <a:off x="4732655" y="1679575"/>
            <a:ext cx="4069080" cy="119570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、周日志批阅；</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、实习报告批阅；</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、实习成绩鉴定；</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5</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、查看统计报表（部分）；</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2" name="右箭头 11"/>
          <p:cNvSpPr/>
          <p:nvPr/>
        </p:nvSpPr>
        <p:spPr>
          <a:xfrm>
            <a:off x="3677285" y="3424238"/>
            <a:ext cx="96202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3" name="右箭头 12"/>
          <p:cNvSpPr/>
          <p:nvPr/>
        </p:nvSpPr>
        <p:spPr>
          <a:xfrm>
            <a:off x="3918585" y="4354513"/>
            <a:ext cx="72072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4" name="右箭头 13"/>
          <p:cNvSpPr/>
          <p:nvPr/>
        </p:nvSpPr>
        <p:spPr>
          <a:xfrm>
            <a:off x="3073400" y="1393825"/>
            <a:ext cx="15113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5" name="矩形 14"/>
          <p:cNvSpPr/>
          <p:nvPr/>
        </p:nvSpPr>
        <p:spPr>
          <a:xfrm>
            <a:off x="4732655" y="2935605"/>
            <a:ext cx="4070350" cy="10541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查看统计报表；</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6" name="矩形 15"/>
          <p:cNvSpPr/>
          <p:nvPr/>
        </p:nvSpPr>
        <p:spPr>
          <a:xfrm>
            <a:off x="4729480" y="4084320"/>
            <a:ext cx="4072255" cy="7429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strike="noStrike" noProof="1">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矩形 16"/>
          <p:cNvSpPr/>
          <p:nvPr/>
        </p:nvSpPr>
        <p:spPr>
          <a:xfrm>
            <a:off x="4730750" y="482600"/>
            <a:ext cx="4070350" cy="11366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、提交周日志；</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、上传实习报告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上箭头 17"/>
          <p:cNvSpPr/>
          <p:nvPr/>
        </p:nvSpPr>
        <p:spPr>
          <a:xfrm>
            <a:off x="2344738" y="3814445"/>
            <a:ext cx="134938" cy="269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9" name="上箭头 18"/>
          <p:cNvSpPr/>
          <p:nvPr/>
        </p:nvSpPr>
        <p:spPr>
          <a:xfrm>
            <a:off x="2345055" y="2527300"/>
            <a:ext cx="135255" cy="4089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2" name="上下箭头 21"/>
          <p:cNvSpPr/>
          <p:nvPr/>
        </p:nvSpPr>
        <p:spPr>
          <a:xfrm>
            <a:off x="2321243" y="1679575"/>
            <a:ext cx="153988" cy="2714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9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7"/>
          <p:cNvSpPr txBox="1"/>
          <p:nvPr/>
        </p:nvSpPr>
        <p:spPr>
          <a:xfrm>
            <a:off x="71438" y="26988"/>
            <a:ext cx="3838575" cy="306387"/>
          </a:xfrm>
          <a:prstGeom prst="rect">
            <a:avLst/>
          </a:prstGeom>
          <a:noFill/>
          <a:ln w="9525">
            <a:noFill/>
          </a:ln>
        </p:spPr>
        <p:txBody>
          <a:bodyPr wrap="square"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六、</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我的实习生</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签到统计</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120775" y="660400"/>
            <a:ext cx="6813550" cy="2129790"/>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功能菜单，进入签到统计列表</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点击学生姓名，查看单个学生签到详情</a:t>
            </a: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187325" y="387985"/>
            <a:ext cx="8768715" cy="4268470"/>
          </a:xfrm>
          <a:prstGeom prst="rect">
            <a:avLst/>
          </a:prstGeom>
        </p:spPr>
      </p:pic>
      <p:sp>
        <p:nvSpPr>
          <p:cNvPr id="38915" name="文本框 7"/>
          <p:cNvSpPr txBox="1"/>
          <p:nvPr/>
        </p:nvSpPr>
        <p:spPr>
          <a:xfrm>
            <a:off x="31750" y="26988"/>
            <a:ext cx="3676650" cy="306387"/>
          </a:xfrm>
          <a:prstGeom prst="rect">
            <a:avLst/>
          </a:prstGeom>
          <a:noFill/>
          <a:ln w="9525">
            <a:noFill/>
          </a:ln>
        </p:spPr>
        <p:txBody>
          <a:bodyPr wrap="square"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六、</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我的实习生</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签到统计</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flipH="1">
            <a:off x="1011555" y="4057015"/>
            <a:ext cx="454660" cy="37846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7109460" y="4232910"/>
            <a:ext cx="495300" cy="22542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1623060" y="3354070"/>
            <a:ext cx="5981700" cy="1462405"/>
          </a:xfrm>
          <a:prstGeom prst="rect">
            <a:avLst/>
          </a:prstGeom>
        </p:spPr>
      </p:pic>
      <p:sp>
        <p:nvSpPr>
          <p:cNvPr id="3" name="文本框 2"/>
          <p:cNvSpPr txBox="1"/>
          <p:nvPr/>
        </p:nvSpPr>
        <p:spPr>
          <a:xfrm>
            <a:off x="4153853" y="3576955"/>
            <a:ext cx="2505075" cy="58356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学生签到明细</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，查看学生签到详情</a:t>
            </a:r>
            <a:endParaRPr kumimoji="0" lang="en-US" altLang="zh-CN"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a:off x="6659245" y="3823970"/>
            <a:ext cx="450215" cy="901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55078" y="3239770"/>
            <a:ext cx="2505075" cy="58356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签到统计</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，查看学生签到情况</a:t>
            </a:r>
            <a:endParaRPr kumimoji="0" lang="en-US" altLang="zh-CN"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7"/>
          <p:cNvSpPr txBox="1"/>
          <p:nvPr/>
        </p:nvSpPr>
        <p:spPr>
          <a:xfrm>
            <a:off x="196850" y="-4762"/>
            <a:ext cx="4138613" cy="306705"/>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查看统计报表</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120775" y="660400"/>
            <a:ext cx="6813550" cy="270446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查看统计报表</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统计报表</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导航菜单，进入报表模块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点击相应表格，通过学年</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学期，专业等筛选数据</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点击批量导出，导出筛选的数据</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确认导出后，会自动跳转到下载中心，下载报表即可</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72110" y="598170"/>
            <a:ext cx="8399780" cy="3973830"/>
          </a:xfrm>
          <a:prstGeom prst="rect">
            <a:avLst/>
          </a:prstGeom>
        </p:spPr>
      </p:pic>
      <p:sp>
        <p:nvSpPr>
          <p:cNvPr id="38915" name="文本框 7"/>
          <p:cNvSpPr txBox="1"/>
          <p:nvPr/>
        </p:nvSpPr>
        <p:spPr>
          <a:xfrm>
            <a:off x="31750" y="27305"/>
            <a:ext cx="3875405" cy="306705"/>
          </a:xfrm>
          <a:prstGeom prst="rect">
            <a:avLst/>
          </a:prstGeom>
          <a:noFill/>
          <a:ln w="9525">
            <a:noFill/>
          </a:ln>
        </p:spPr>
        <p:txBody>
          <a:bodyPr wrap="square"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六、</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我的实习生</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查看统计报表</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直接箭头连接符 7"/>
          <p:cNvCxnSpPr/>
          <p:nvPr/>
        </p:nvCxnSpPr>
        <p:spPr>
          <a:xfrm flipH="1" flipV="1">
            <a:off x="746760" y="2392045"/>
            <a:ext cx="765175" cy="144018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286510" y="816610"/>
            <a:ext cx="1035050" cy="18034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321243" y="481330"/>
            <a:ext cx="2505075" cy="33718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选择需要查看的报表</a:t>
            </a:r>
            <a:endParaRPr kumimoji="0" lang="zh-CN" altLang="en-US"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a:endCxn id="11" idx="1"/>
          </p:cNvCxnSpPr>
          <p:nvPr/>
        </p:nvCxnSpPr>
        <p:spPr>
          <a:xfrm flipV="1">
            <a:off x="2169160" y="1125855"/>
            <a:ext cx="1150620" cy="3810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41413" y="3914140"/>
            <a:ext cx="2505075" cy="33718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5" name="直接箭头连接符 4"/>
          <p:cNvCxnSpPr/>
          <p:nvPr/>
        </p:nvCxnSpPr>
        <p:spPr>
          <a:xfrm flipV="1">
            <a:off x="3267075" y="1356995"/>
            <a:ext cx="675005" cy="901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19463" y="956945"/>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筛选数据，导出报表</a:t>
            </a:r>
            <a:endParaRPr kumimoji="0" lang="zh-CN" altLang="en-US"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a:off x="6551930" y="816610"/>
            <a:ext cx="450215" cy="117030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54713" y="2054860"/>
            <a:ext cx="2505075" cy="1076325"/>
          </a:xfrm>
          <a:prstGeom prst="rect">
            <a:avLst/>
          </a:prstGeom>
          <a:noFill/>
        </p:spPr>
        <p:txBody>
          <a:bodyPr wrap="square">
            <a:spAutoFit/>
          </a:bodyPr>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自动跳转到下载中心，下载表格。如长时间显示报表生成中，可以按</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F5</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刷新浏览器页面。</a:t>
            </a:r>
            <a:endParaRPr kumimoji="0" lang="zh-CN" altLang="en-US"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任意多边形 8196"/>
          <p:cNvSpPr/>
          <p:nvPr/>
        </p:nvSpPr>
        <p:spPr>
          <a:xfrm>
            <a:off x="3203575" y="2449513"/>
            <a:ext cx="3643313" cy="404812"/>
          </a:xfrm>
          <a:custGeom>
            <a:avLst/>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0" t="0" r="0" b="0"/>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lstStyle/>
          <a:p>
            <a:endParaRPr lang="zh-CN" altLang="en-US"/>
          </a:p>
        </p:txBody>
      </p:sp>
      <p:sp>
        <p:nvSpPr>
          <p:cNvPr id="40962" name="矩形 8197"/>
          <p:cNvSpPr/>
          <p:nvPr/>
        </p:nvSpPr>
        <p:spPr>
          <a:xfrm>
            <a:off x="3995738" y="2513013"/>
            <a:ext cx="1965325" cy="276225"/>
          </a:xfrm>
          <a:prstGeom prst="rect">
            <a:avLst/>
          </a:prstGeom>
          <a:noFill/>
          <a:ln w="12700">
            <a:noFill/>
          </a:ln>
        </p:spPr>
        <p:txBody>
          <a:bodyPr wrap="square" lIns="0" tIns="0" rIns="0" bIns="0" anchor="ctr">
            <a:spAutoFit/>
          </a:bodyPr>
          <a:lstStyle/>
          <a:p>
            <a:pPr hangingPunct="0"/>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操作指南</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3" name="矩形 8200"/>
          <p:cNvSpPr/>
          <p:nvPr/>
        </p:nvSpPr>
        <p:spPr>
          <a:xfrm>
            <a:off x="527050" y="2089150"/>
            <a:ext cx="1855788" cy="965200"/>
          </a:xfrm>
          <a:prstGeom prst="rect">
            <a:avLst/>
          </a:prstGeom>
          <a:noFill/>
          <a:ln w="12700">
            <a:noFill/>
          </a:ln>
        </p:spPr>
        <p:txBody>
          <a:bodyPr lIns="0" tIns="0" rIns="0" bIns="0" anchor="ctr">
            <a:spAutoFit/>
          </a:bodyPr>
          <a:lstStyle/>
          <a:p>
            <a:pPr algn="ctr" hangingPunct="0"/>
            <a:r>
              <a:rPr lang="zh-CN" altLang="en-US" sz="2900" dirty="0">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2900" dirty="0">
              <a:latin typeface="微软雅黑" panose="020B0503020204020204" pitchFamily="34" charset="-122"/>
              <a:ea typeface="微软雅黑" panose="020B0503020204020204" pitchFamily="34" charset="-122"/>
              <a:sym typeface="微软雅黑" panose="020B0503020204020204" pitchFamily="34" charset="-122"/>
            </a:endParaRPr>
          </a:p>
          <a:p>
            <a:pPr algn="ctr" hangingPunct="0"/>
            <a:r>
              <a:rPr lang="en-US" altLang="zh-CN" sz="2900" dirty="0">
                <a:latin typeface="微软雅黑" panose="020B0503020204020204" pitchFamily="34" charset="-122"/>
                <a:ea typeface="微软雅黑" panose="020B0503020204020204" pitchFamily="34" charset="-122"/>
                <a:sym typeface="微软雅黑" panose="020B0503020204020204" pitchFamily="34" charset="-122"/>
              </a:rPr>
              <a:t>content</a:t>
            </a:r>
            <a:endParaRPr lang="en-US" altLang="zh-CN" sz="2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4" name="任意多边形 8198"/>
          <p:cNvSpPr/>
          <p:nvPr/>
        </p:nvSpPr>
        <p:spPr>
          <a:xfrm>
            <a:off x="3201988" y="1444625"/>
            <a:ext cx="3644900" cy="404813"/>
          </a:xfrm>
          <a:custGeom>
            <a:avLst/>
            <a:gdLst>
              <a:gd name="txL" fmla="*/ 0 w 21600"/>
              <a:gd name="txT" fmla="*/ 0 h 21600"/>
              <a:gd name="txR" fmla="*/ 21600 w 21600"/>
              <a:gd name="txB" fmla="*/ 21600 h 21600"/>
            </a:gdLst>
            <a:ahLst/>
            <a:cxnLst>
              <a:cxn ang="0">
                <a:pos x="2147483646" y="2147483646"/>
              </a:cxn>
              <a:cxn ang="0">
                <a:pos x="2147483646" y="2147483646"/>
              </a:cxn>
              <a:cxn ang="0">
                <a:pos x="0" y="2147483646"/>
              </a:cxn>
              <a:cxn ang="0">
                <a:pos x="0" y="2147483646"/>
              </a:cxn>
              <a:cxn ang="0">
                <a:pos x="2147483646" y="2147483646"/>
              </a:cxn>
              <a:cxn ang="0">
                <a:pos x="2147483646" y="0"/>
              </a:cxn>
              <a:cxn ang="0">
                <a:pos x="2147483646" y="0"/>
              </a:cxn>
              <a:cxn ang="0">
                <a:pos x="2147483646" y="2147483646"/>
              </a:cxn>
              <a:cxn ang="0">
                <a:pos x="2147483646" y="2147483646"/>
              </a:cxn>
              <a:cxn ang="0">
                <a:pos x="2147483646"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 登录指南</a:t>
            </a:r>
            <a:endParaRPr lang="en-US" altLang="zh-CN">
              <a:latin typeface="Calibri" panose="020F0502020204030204" pitchFamily="34" charset="0"/>
            </a:endParaRPr>
          </a:p>
        </p:txBody>
      </p:sp>
      <p:sp>
        <p:nvSpPr>
          <p:cNvPr id="40965" name="任意多边形 8196"/>
          <p:cNvSpPr/>
          <p:nvPr/>
        </p:nvSpPr>
        <p:spPr>
          <a:xfrm>
            <a:off x="3197225" y="3332163"/>
            <a:ext cx="3643313" cy="404812"/>
          </a:xfrm>
          <a:custGeom>
            <a:avLst/>
            <a:gdLst>
              <a:gd name="txL" fmla="*/ 0 w 21600"/>
              <a:gd name="txT" fmla="*/ 0 h 21600"/>
              <a:gd name="txR" fmla="*/ 21600 w 21600"/>
              <a:gd name="txB" fmla="*/ 21600 h 21600"/>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chemeClr val="accent1"/>
          </a:solidFill>
          <a:ln w="12700" cap="flat" cmpd="sng">
            <a:solidFill>
              <a:srgbClr val="FF536F"/>
            </a:solidFill>
            <a:prstDash val="solid"/>
            <a:round/>
            <a:headEnd type="none" w="med" len="med"/>
            <a:tailEnd type="none" w="med" len="med"/>
          </a:ln>
        </p:spPr>
        <p:txBody>
          <a:bodyPr anchor="t"/>
          <a:lstStyle/>
          <a:p>
            <a:pPr hangingPunct="0"/>
            <a:r>
              <a:rPr lang="en-US" altLang="zh-CN" dirty="0">
                <a:latin typeface="Calibri" panose="020F0502020204030204" pitchFamily="34" charset="0"/>
                <a:ea typeface="宋体" panose="02010600030101010101" pitchFamily="2" charset="-122"/>
              </a:rPr>
              <a:t>              </a:t>
            </a:r>
            <a:r>
              <a:rPr lang="en-US" altLang="zh-CN" sz="1800" dirty="0">
                <a:solidFill>
                  <a:srgbClr val="FFFFFF"/>
                </a:solidFill>
                <a:latin typeface="微软雅黑" panose="020B0503020204020204" pitchFamily="34" charset="-122"/>
                <a:ea typeface="微软雅黑" panose="020B0503020204020204" pitchFamily="34" charset="-122"/>
              </a:rPr>
              <a:t> </a:t>
            </a:r>
            <a:r>
              <a:rPr lang="zh-CN" altLang="en-US" sz="1800" dirty="0">
                <a:solidFill>
                  <a:srgbClr val="FFFFFF"/>
                </a:solidFill>
                <a:latin typeface="微软雅黑" panose="020B0503020204020204" pitchFamily="34" charset="-122"/>
                <a:ea typeface="微软雅黑" panose="020B0503020204020204" pitchFamily="34" charset="-122"/>
              </a:rPr>
              <a:t>教师端小程序</a:t>
            </a:r>
            <a:r>
              <a:rPr lang="en-US" altLang="zh-CN" sz="1800" dirty="0">
                <a:solidFill>
                  <a:srgbClr val="FFFFFF"/>
                </a:solidFill>
                <a:latin typeface="微软雅黑" panose="020B0503020204020204" pitchFamily="34" charset="-122"/>
                <a:ea typeface="微软雅黑" panose="020B0503020204020204" pitchFamily="34" charset="-122"/>
              </a:rPr>
              <a:t>操作指南</a:t>
            </a:r>
            <a:endParaRPr lang="en-US" altLang="zh-CN" sz="18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报名审核</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pic>
        <p:nvPicPr>
          <p:cNvPr id="2" name="图片 9"/>
          <p:cNvPicPr>
            <a:picLocks noChangeAspect="1"/>
          </p:cNvPicPr>
          <p:nvPr>
            <p:custDataLst>
              <p:tags r:id="rId1"/>
            </p:custDataLst>
          </p:nvPr>
        </p:nvPicPr>
        <p:blipFill>
          <a:blip r:embed="rId2"/>
          <a:stretch>
            <a:fillRect/>
          </a:stretch>
        </p:blipFill>
        <p:spPr>
          <a:xfrm>
            <a:off x="346075" y="705485"/>
            <a:ext cx="6392545" cy="3813175"/>
          </a:xfrm>
          <a:prstGeom prst="rect">
            <a:avLst/>
          </a:prstGeom>
          <a:noFill/>
          <a:ln w="9525">
            <a:noFill/>
          </a:ln>
        </p:spPr>
      </p:pic>
      <p:sp>
        <p:nvSpPr>
          <p:cNvPr id="3" name="文本框 2"/>
          <p:cNvSpPr txBox="1"/>
          <p:nvPr/>
        </p:nvSpPr>
        <p:spPr>
          <a:xfrm>
            <a:off x="6784340" y="693420"/>
            <a:ext cx="2107565" cy="3784600"/>
          </a:xfrm>
          <a:prstGeom prst="rect">
            <a:avLst/>
          </a:prstGeom>
          <a:noFill/>
        </p:spPr>
        <p:txBody>
          <a:bodyPr wrap="square" rtlCol="0">
            <a:spAutoFit/>
          </a:bodyPr>
          <a:p>
            <a:r>
              <a:rPr lang="zh-CN" altLang="en-US"/>
              <a:t>登入“工作台”→点击“过程管理”→点击“报名审核”→点击查看学生提交的单位信息详情→点击“通过”或“拒绝”</a:t>
            </a:r>
            <a:endParaRPr lang="zh-CN" altLang="en-US"/>
          </a:p>
          <a:p>
            <a:r>
              <a:rPr lang="zh-CN" altLang="en-US"/>
              <a:t>或者</a:t>
            </a:r>
            <a:endParaRPr lang="zh-CN" altLang="en-US"/>
          </a:p>
          <a:p>
            <a:r>
              <a:rPr lang="zh-CN" altLang="en-US"/>
              <a:t>直接在待办事项下，点击报名审核，进行操作</a:t>
            </a:r>
            <a:endParaRPr lang="zh-CN" altLang="en-US"/>
          </a:p>
          <a:p>
            <a:r>
              <a:rPr lang="zh-CN" altLang="en-US">
                <a:solidFill>
                  <a:srgbClr val="FF0000"/>
                </a:solidFill>
              </a:rPr>
              <a:t>说明：报名审核默认待审核页面，查看已拒绝、已通过或未报名的学生请切换上方的类型</a:t>
            </a:r>
            <a:endParaRPr lang="zh-CN" altLang="en-US">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周日志批阅</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pic>
        <p:nvPicPr>
          <p:cNvPr id="2" name="图片 -2147482609"/>
          <p:cNvPicPr>
            <a:picLocks noChangeAspect="1"/>
          </p:cNvPicPr>
          <p:nvPr/>
        </p:nvPicPr>
        <p:blipFill>
          <a:blip r:embed="rId1"/>
          <a:stretch>
            <a:fillRect/>
          </a:stretch>
        </p:blipFill>
        <p:spPr>
          <a:xfrm>
            <a:off x="198120" y="579120"/>
            <a:ext cx="6905625" cy="3738880"/>
          </a:xfrm>
          <a:prstGeom prst="rect">
            <a:avLst/>
          </a:prstGeom>
          <a:noFill/>
          <a:ln w="9525">
            <a:noFill/>
          </a:ln>
        </p:spPr>
      </p:pic>
      <p:sp>
        <p:nvSpPr>
          <p:cNvPr id="6" name="文本框 5"/>
          <p:cNvSpPr txBox="1"/>
          <p:nvPr/>
        </p:nvSpPr>
        <p:spPr>
          <a:xfrm>
            <a:off x="7221855" y="711835"/>
            <a:ext cx="1715135" cy="4030980"/>
          </a:xfrm>
          <a:prstGeom prst="rect">
            <a:avLst/>
          </a:prstGeom>
          <a:noFill/>
        </p:spPr>
        <p:txBody>
          <a:bodyPr wrap="square" rtlCol="0">
            <a:spAutoFit/>
          </a:bodyPr>
          <a:p>
            <a:r>
              <a:rPr lang="zh-CN" altLang="en-US"/>
              <a:t>点击“工作台”→点击“过程管理”→“周日志批阅”→查看学生周志内容→点击批阅通过，评分及评语</a:t>
            </a:r>
            <a:endParaRPr lang="zh-CN" altLang="en-US"/>
          </a:p>
          <a:p>
            <a:r>
              <a:rPr lang="zh-CN" altLang="en-US"/>
              <a:t>或者</a:t>
            </a:r>
            <a:endParaRPr lang="zh-CN" altLang="en-US"/>
          </a:p>
          <a:p>
            <a:r>
              <a:rPr lang="zh-CN" altLang="en-US"/>
              <a:t>直接点击待办事项下方的周日志批阅，进行批阅</a:t>
            </a:r>
            <a:endParaRPr lang="zh-CN" altLang="en-US"/>
          </a:p>
          <a:p>
            <a:r>
              <a:rPr lang="zh-CN" altLang="en-US">
                <a:solidFill>
                  <a:srgbClr val="FF0000"/>
                </a:solidFill>
              </a:rPr>
              <a:t>说明：第三张图片上方可切换周日志批阅状态，查看已批阅或退回的周日志</a:t>
            </a:r>
            <a:endParaRPr lang="zh-CN" altLang="en-US">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签到统计</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pic>
        <p:nvPicPr>
          <p:cNvPr id="2" name="图片 10"/>
          <p:cNvPicPr>
            <a:picLocks noChangeAspect="1"/>
          </p:cNvPicPr>
          <p:nvPr/>
        </p:nvPicPr>
        <p:blipFill>
          <a:blip r:embed="rId1"/>
          <a:stretch>
            <a:fillRect/>
          </a:stretch>
        </p:blipFill>
        <p:spPr>
          <a:xfrm>
            <a:off x="307340" y="600710"/>
            <a:ext cx="6412230" cy="4036695"/>
          </a:xfrm>
          <a:prstGeom prst="rect">
            <a:avLst/>
          </a:prstGeom>
          <a:noFill/>
          <a:ln w="9525">
            <a:noFill/>
          </a:ln>
        </p:spPr>
      </p:pic>
      <p:sp>
        <p:nvSpPr>
          <p:cNvPr id="4" name="文本框 3"/>
          <p:cNvSpPr txBox="1"/>
          <p:nvPr/>
        </p:nvSpPr>
        <p:spPr>
          <a:xfrm>
            <a:off x="6839585" y="600710"/>
            <a:ext cx="2133600" cy="2306955"/>
          </a:xfrm>
          <a:prstGeom prst="rect">
            <a:avLst/>
          </a:prstGeom>
          <a:noFill/>
        </p:spPr>
        <p:txBody>
          <a:bodyPr wrap="square" rtlCol="0">
            <a:spAutoFit/>
          </a:bodyPr>
          <a:p>
            <a:r>
              <a:rPr lang="zh-CN" altLang="en-US"/>
              <a:t>点击“工作台”→点击“过程管理”→“学生签到”，查看当天签到情况</a:t>
            </a:r>
            <a:endParaRPr lang="zh-CN" altLang="en-US"/>
          </a:p>
          <a:p>
            <a:r>
              <a:rPr lang="zh-CN" altLang="en-US">
                <a:solidFill>
                  <a:srgbClr val="FF0000"/>
                </a:solidFill>
              </a:rPr>
              <a:t>说明：创建计划的管理老师在设置实习要求时选择需要签到的情况下，学生才需要进行签到</a:t>
            </a:r>
            <a:endParaRPr lang="zh-CN" altLang="en-US">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实习报告批阅</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点击“工作台”→点击“过程管理”→“报告批阅”→查看学生报告内容→点击“审批通过”或“退回修改”</a:t>
            </a:r>
            <a:endParaRPr lang="zh-CN" altLang="en-US"/>
          </a:p>
          <a:p>
            <a:r>
              <a:rPr lang="zh-CN" altLang="en-US"/>
              <a:t>或者</a:t>
            </a:r>
            <a:endParaRPr lang="zh-CN" altLang="en-US"/>
          </a:p>
          <a:p>
            <a:r>
              <a:rPr lang="zh-CN" altLang="en-US"/>
              <a:t>直接点击待办事项下的报告批阅</a:t>
            </a:r>
            <a:endParaRPr lang="zh-CN" altLang="en-US">
              <a:solidFill>
                <a:srgbClr val="FF0000"/>
              </a:solidFill>
            </a:endParaRPr>
          </a:p>
          <a:p>
            <a:r>
              <a:rPr lang="zh-CN" altLang="en-US">
                <a:solidFill>
                  <a:srgbClr val="FF0000"/>
                </a:solidFill>
              </a:rPr>
              <a:t>说明：第三张图的界面上方可以切换报告的批阅状态，查看已批阅、退回、无需批阅等状态的实习报告</a:t>
            </a:r>
            <a:endParaRPr lang="zh-CN" altLang="en-US">
              <a:solidFill>
                <a:srgbClr val="FF0000"/>
              </a:solidFill>
            </a:endParaRPr>
          </a:p>
        </p:txBody>
      </p:sp>
      <p:pic>
        <p:nvPicPr>
          <p:cNvPr id="2" name="图片 -2147482608"/>
          <p:cNvPicPr>
            <a:picLocks noChangeAspect="1"/>
          </p:cNvPicPr>
          <p:nvPr/>
        </p:nvPicPr>
        <p:blipFill>
          <a:blip r:embed="rId1"/>
          <a:stretch>
            <a:fillRect/>
          </a:stretch>
        </p:blipFill>
        <p:spPr>
          <a:xfrm>
            <a:off x="104775" y="600710"/>
            <a:ext cx="6840855" cy="361886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实习成绩鉴定（指导老师鉴定）</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784600"/>
          </a:xfrm>
          <a:prstGeom prst="rect">
            <a:avLst/>
          </a:prstGeom>
          <a:noFill/>
        </p:spPr>
        <p:txBody>
          <a:bodyPr wrap="square" rtlCol="0">
            <a:spAutoFit/>
          </a:bodyPr>
          <a:p>
            <a:r>
              <a:rPr lang="zh-CN" altLang="en-US"/>
              <a:t>点击“工作台”→点击“过程管理”→“成绩鉴定”→点击“指导老师鉴定”→点击“去鉴定”→根据设置的评分维度进行打分或者评语→点击“提交鉴定”</a:t>
            </a:r>
            <a:endParaRPr lang="zh-CN" altLang="en-US"/>
          </a:p>
          <a:p>
            <a:r>
              <a:rPr lang="zh-CN" altLang="en-US">
                <a:solidFill>
                  <a:schemeClr val="tx1"/>
                </a:solidFill>
              </a:rPr>
              <a:t>或者</a:t>
            </a:r>
            <a:endParaRPr lang="zh-CN" altLang="en-US">
              <a:solidFill>
                <a:schemeClr val="tx1"/>
              </a:solidFill>
            </a:endParaRPr>
          </a:p>
          <a:p>
            <a:r>
              <a:rPr lang="zh-CN" altLang="en-US">
                <a:solidFill>
                  <a:schemeClr val="tx1"/>
                </a:solidFill>
              </a:rPr>
              <a:t>点击待办事项下的成绩鉴定去操作</a:t>
            </a:r>
            <a:endParaRPr lang="zh-CN" altLang="en-US">
              <a:solidFill>
                <a:schemeClr val="tx1"/>
              </a:solidFill>
            </a:endParaRPr>
          </a:p>
          <a:p>
            <a:r>
              <a:rPr lang="zh-CN" altLang="en-US">
                <a:solidFill>
                  <a:srgbClr val="FF0000"/>
                </a:solidFill>
              </a:rPr>
              <a:t>说明：如果创建计划的管理老师未选择成绩鉴定模块或成绩鉴定表不要求指导老师鉴定，则无需操作</a:t>
            </a:r>
            <a:endParaRPr lang="zh-CN" altLang="en-US">
              <a:solidFill>
                <a:srgbClr val="FF0000"/>
              </a:solidFill>
            </a:endParaRPr>
          </a:p>
        </p:txBody>
      </p:sp>
      <p:pic>
        <p:nvPicPr>
          <p:cNvPr id="2" name="图片 -2147482607"/>
          <p:cNvPicPr>
            <a:picLocks noChangeAspect="1"/>
          </p:cNvPicPr>
          <p:nvPr/>
        </p:nvPicPr>
        <p:blipFill>
          <a:blip r:embed="rId1"/>
          <a:stretch>
            <a:fillRect/>
          </a:stretch>
        </p:blipFill>
        <p:spPr>
          <a:xfrm>
            <a:off x="187960" y="605790"/>
            <a:ext cx="6652260" cy="36988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8196"/>
          <p:cNvSpPr/>
          <p:nvPr/>
        </p:nvSpPr>
        <p:spPr>
          <a:xfrm>
            <a:off x="3157220" y="2448878"/>
            <a:ext cx="3643313" cy="404812"/>
          </a:xfrm>
          <a:custGeom>
            <a:avLst/>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0" t="0" r="0" b="0"/>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lstStyle/>
          <a:p>
            <a:endParaRPr lang="zh-CN" altLang="en-US"/>
          </a:p>
        </p:txBody>
      </p:sp>
      <p:sp>
        <p:nvSpPr>
          <p:cNvPr id="20482" name="矩形 8197"/>
          <p:cNvSpPr/>
          <p:nvPr/>
        </p:nvSpPr>
        <p:spPr>
          <a:xfrm>
            <a:off x="3995738" y="2513013"/>
            <a:ext cx="1965325" cy="276225"/>
          </a:xfrm>
          <a:prstGeom prst="rect">
            <a:avLst/>
          </a:prstGeom>
          <a:noFill/>
          <a:ln w="12700">
            <a:noFill/>
          </a:ln>
        </p:spPr>
        <p:txBody>
          <a:bodyPr wrap="square" lIns="0" tIns="0" rIns="0" bIns="0" anchor="ctr">
            <a:spAutoFit/>
          </a:bodyPr>
          <a:lstStyle/>
          <a:p>
            <a:pPr hangingPunct="0"/>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操作指南</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3" name="矩形 8200"/>
          <p:cNvSpPr/>
          <p:nvPr/>
        </p:nvSpPr>
        <p:spPr>
          <a:xfrm>
            <a:off x="527050" y="2089150"/>
            <a:ext cx="1855788" cy="965200"/>
          </a:xfrm>
          <a:prstGeom prst="rect">
            <a:avLst/>
          </a:prstGeom>
          <a:noFill/>
          <a:ln w="12700">
            <a:noFill/>
          </a:ln>
        </p:spPr>
        <p:txBody>
          <a:bodyPr lIns="0" tIns="0" rIns="0" bIns="0" anchor="ctr">
            <a:spAutoFit/>
          </a:bodyPr>
          <a:lstStyle/>
          <a:p>
            <a:pPr algn="ctr" hangingPunct="0"/>
            <a:r>
              <a:rPr lang="zh-CN" altLang="en-US" sz="2900" dirty="0">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2900" dirty="0">
              <a:latin typeface="微软雅黑" panose="020B0503020204020204" pitchFamily="34" charset="-122"/>
              <a:ea typeface="微软雅黑" panose="020B0503020204020204" pitchFamily="34" charset="-122"/>
              <a:sym typeface="微软雅黑" panose="020B0503020204020204" pitchFamily="34" charset="-122"/>
            </a:endParaRPr>
          </a:p>
          <a:p>
            <a:pPr algn="ctr" hangingPunct="0"/>
            <a:r>
              <a:rPr lang="en-US" altLang="zh-CN" sz="2900" dirty="0">
                <a:latin typeface="微软雅黑" panose="020B0503020204020204" pitchFamily="34" charset="-122"/>
                <a:ea typeface="微软雅黑" panose="020B0503020204020204" pitchFamily="34" charset="-122"/>
                <a:sym typeface="微软雅黑" panose="020B0503020204020204" pitchFamily="34" charset="-122"/>
              </a:rPr>
              <a:t>content</a:t>
            </a:r>
            <a:endParaRPr lang="en-US" altLang="zh-CN" sz="2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4" name="任意多边形 8198"/>
          <p:cNvSpPr/>
          <p:nvPr/>
        </p:nvSpPr>
        <p:spPr>
          <a:xfrm>
            <a:off x="3201988" y="1444625"/>
            <a:ext cx="3644900" cy="404813"/>
          </a:xfrm>
          <a:custGeom>
            <a:avLst/>
            <a:gdLst>
              <a:gd name="txL" fmla="*/ 0 w 21600"/>
              <a:gd name="txT" fmla="*/ 0 h 21600"/>
              <a:gd name="txR" fmla="*/ 21600 w 21600"/>
              <a:gd name="txB" fmla="*/ 21600 h 21600"/>
            </a:gdLst>
            <a:ahLst/>
            <a:cxnLst>
              <a:cxn ang="0">
                <a:pos x="2147483646" y="2147483646"/>
              </a:cxn>
              <a:cxn ang="0">
                <a:pos x="2147483646" y="2147483646"/>
              </a:cxn>
              <a:cxn ang="0">
                <a:pos x="0" y="2147483646"/>
              </a:cxn>
              <a:cxn ang="0">
                <a:pos x="0" y="2147483646"/>
              </a:cxn>
              <a:cxn ang="0">
                <a:pos x="2147483646" y="2147483646"/>
              </a:cxn>
              <a:cxn ang="0">
                <a:pos x="2147483646" y="0"/>
              </a:cxn>
              <a:cxn ang="0">
                <a:pos x="2147483646" y="0"/>
              </a:cxn>
              <a:cxn ang="0">
                <a:pos x="2147483646" y="2147483646"/>
              </a:cxn>
              <a:cxn ang="0">
                <a:pos x="2147483646" y="2147483646"/>
              </a:cxn>
              <a:cxn ang="0">
                <a:pos x="2147483646"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chemeClr val="accent1"/>
          </a:solidFill>
          <a:ln w="12700" cap="flat" cmpd="sng">
            <a:solidFill>
              <a:srgbClr val="FF536F"/>
            </a:solidFill>
            <a:prstDash val="solid"/>
            <a:round/>
            <a:headEnd type="none" w="med" len="med"/>
            <a:tailEnd type="none" w="med" len="med"/>
          </a:ln>
        </p:spPr>
        <p:txBody>
          <a:bodyPr anchor="t"/>
          <a:lstStyle/>
          <a:p>
            <a:pPr hangingPunct="0"/>
            <a:r>
              <a:rPr lang="en-US" altLang="zh-CN" dirty="0">
                <a:latin typeface="Calibri" panose="020F0502020204030204" pitchFamily="34" charset="0"/>
                <a:ea typeface="宋体" panose="02010600030101010101" pitchFamily="2" charset="-122"/>
              </a:rPr>
              <a:t>               </a:t>
            </a:r>
            <a:r>
              <a:rPr lang="zh-CN" altLang="zh-CN" sz="1800" dirty="0">
                <a:solidFill>
                  <a:srgbClr val="FFFFFF"/>
                </a:solidFill>
                <a:latin typeface="微软雅黑" panose="020B0503020204020204" pitchFamily="34" charset="-122"/>
                <a:ea typeface="微软雅黑" panose="020B0503020204020204" pitchFamily="34" charset="-122"/>
              </a:rPr>
              <a:t>登录指南</a:t>
            </a:r>
            <a:endParaRPr lang="zh-CN" altLang="en-US" dirty="0">
              <a:latin typeface="Calibri" panose="020F0502020204030204" pitchFamily="34" charset="0"/>
              <a:ea typeface="宋体" panose="02010600030101010101" pitchFamily="2" charset="-122"/>
            </a:endParaRPr>
          </a:p>
        </p:txBody>
      </p:sp>
      <p:sp>
        <p:nvSpPr>
          <p:cNvPr id="20485" name="任意多边形 8196"/>
          <p:cNvSpPr/>
          <p:nvPr/>
        </p:nvSpPr>
        <p:spPr>
          <a:xfrm>
            <a:off x="3197225" y="3332163"/>
            <a:ext cx="3643313" cy="404812"/>
          </a:xfrm>
          <a:custGeom>
            <a:avLst/>
            <a:gdLst>
              <a:gd name="txL" fmla="*/ 0 w 21600"/>
              <a:gd name="txT" fmla="*/ 0 h 21600"/>
              <a:gd name="txR" fmla="*/ 21600 w 21600"/>
              <a:gd name="txB" fmla="*/ 21600 h 21600"/>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教师端小程序操作指南</a:t>
            </a:r>
            <a:endParaRPr lang="zh-CN" altLang="en-US">
              <a:latin typeface="Calibri" panose="020F0502020204030204" pitchFamily="34" charset="0"/>
              <a:ea typeface="宋体" panose="02010600030101010101" pitchFamily="2" charset="-122"/>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消息</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通讯录及实习、系统、互动消息</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点击“消息”→点击“实习消息”</a:t>
            </a:r>
            <a:r>
              <a:rPr lang="en-US" altLang="zh-CN"/>
              <a:t>/“</a:t>
            </a:r>
            <a:r>
              <a:rPr lang="zh-CN" altLang="en-US">
                <a:ea typeface="宋体" panose="02010600030101010101" pitchFamily="2" charset="-122"/>
              </a:rPr>
              <a:t>系统消息</a:t>
            </a:r>
            <a:r>
              <a:rPr lang="en-US" altLang="zh-CN">
                <a:ea typeface="宋体" panose="02010600030101010101" pitchFamily="2" charset="-122"/>
              </a:rPr>
              <a:t>”/“</a:t>
            </a:r>
            <a:r>
              <a:rPr lang="zh-CN" altLang="en-US">
                <a:ea typeface="宋体" panose="02010600030101010101" pitchFamily="2" charset="-122"/>
              </a:rPr>
              <a:t>互动消息</a:t>
            </a:r>
            <a:r>
              <a:rPr lang="en-US" altLang="zh-CN">
                <a:ea typeface="宋体" panose="02010600030101010101" pitchFamily="2" charset="-122"/>
              </a:rPr>
              <a:t>”</a:t>
            </a:r>
            <a:r>
              <a:rPr lang="zh-CN" altLang="en-US">
                <a:ea typeface="宋体" panose="02010600030101010101" pitchFamily="2" charset="-122"/>
              </a:rPr>
              <a:t>或</a:t>
            </a:r>
            <a:r>
              <a:rPr lang="en-US" altLang="zh-CN">
                <a:ea typeface="宋体" panose="02010600030101010101" pitchFamily="2" charset="-122"/>
              </a:rPr>
              <a:t>“</a:t>
            </a:r>
            <a:r>
              <a:rPr lang="zh-CN" altLang="en-US">
                <a:ea typeface="宋体" panose="02010600030101010101" pitchFamily="2" charset="-122"/>
              </a:rPr>
              <a:t>我的通讯录</a:t>
            </a:r>
            <a:r>
              <a:rPr lang="en-US" altLang="zh-CN">
                <a:ea typeface="宋体" panose="02010600030101010101" pitchFamily="2" charset="-122"/>
              </a:rPr>
              <a:t>”</a:t>
            </a:r>
            <a:r>
              <a:rPr lang="zh-CN" altLang="en-US">
                <a:ea typeface="宋体" panose="02010600030101010101" pitchFamily="2" charset="-122"/>
              </a:rPr>
              <a:t>右侧下拉箭头，可分别查看不同类型的信息。例如可在通讯录</a:t>
            </a:r>
            <a:r>
              <a:rPr lang="en-US" altLang="zh-CN">
                <a:ea typeface="宋体" panose="02010600030101010101" pitchFamily="2" charset="-122"/>
              </a:rPr>
              <a:t>→</a:t>
            </a:r>
            <a:r>
              <a:rPr lang="zh-CN" altLang="en-US">
                <a:ea typeface="宋体" panose="02010600030101010101" pitchFamily="2" charset="-122"/>
              </a:rPr>
              <a:t>我的学生里和学生发送信息。</a:t>
            </a:r>
            <a:endParaRPr lang="zh-CN" altLang="en-US"/>
          </a:p>
          <a:p>
            <a:endParaRPr lang="zh-CN" altLang="en-US">
              <a:solidFill>
                <a:srgbClr val="FF0000"/>
              </a:solidFill>
            </a:endParaRPr>
          </a:p>
          <a:p>
            <a:r>
              <a:rPr lang="zh-CN" altLang="en-US">
                <a:solidFill>
                  <a:srgbClr val="FF0000"/>
                </a:solidFill>
              </a:rPr>
              <a:t>说明：我的群组是根据教师参与的实习计划自动生成，无法自行创建。</a:t>
            </a:r>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4573905" y="571500"/>
            <a:ext cx="2034540" cy="1740535"/>
          </a:xfrm>
          <a:prstGeom prst="rect">
            <a:avLst/>
          </a:prstGeom>
        </p:spPr>
      </p:pic>
      <p:pic>
        <p:nvPicPr>
          <p:cNvPr id="8" name="图片 7"/>
          <p:cNvPicPr>
            <a:picLocks noChangeAspect="1"/>
          </p:cNvPicPr>
          <p:nvPr/>
        </p:nvPicPr>
        <p:blipFill>
          <a:blip r:embed="rId2"/>
          <a:stretch>
            <a:fillRect/>
          </a:stretch>
        </p:blipFill>
        <p:spPr>
          <a:xfrm>
            <a:off x="4580255" y="2405380"/>
            <a:ext cx="2028190" cy="2166620"/>
          </a:xfrm>
          <a:prstGeom prst="rect">
            <a:avLst/>
          </a:prstGeom>
        </p:spPr>
      </p:pic>
      <p:pic>
        <p:nvPicPr>
          <p:cNvPr id="9" name="图片 8"/>
          <p:cNvPicPr>
            <a:picLocks noChangeAspect="1"/>
          </p:cNvPicPr>
          <p:nvPr/>
        </p:nvPicPr>
        <p:blipFill>
          <a:blip r:embed="rId3"/>
          <a:stretch>
            <a:fillRect/>
          </a:stretch>
        </p:blipFill>
        <p:spPr>
          <a:xfrm>
            <a:off x="104775" y="571500"/>
            <a:ext cx="2012950" cy="4001135"/>
          </a:xfrm>
          <a:prstGeom prst="rect">
            <a:avLst/>
          </a:prstGeom>
        </p:spPr>
      </p:pic>
      <p:pic>
        <p:nvPicPr>
          <p:cNvPr id="10" name="图片 9"/>
          <p:cNvPicPr>
            <a:picLocks noChangeAspect="1"/>
          </p:cNvPicPr>
          <p:nvPr/>
        </p:nvPicPr>
        <p:blipFill>
          <a:blip r:embed="rId4"/>
          <a:stretch>
            <a:fillRect/>
          </a:stretch>
        </p:blipFill>
        <p:spPr>
          <a:xfrm>
            <a:off x="2117725" y="571500"/>
            <a:ext cx="2294890" cy="4000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消息</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公告</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2061210"/>
          </a:xfrm>
          <a:prstGeom prst="rect">
            <a:avLst/>
          </a:prstGeom>
          <a:noFill/>
        </p:spPr>
        <p:txBody>
          <a:bodyPr wrap="square" rtlCol="0">
            <a:spAutoFit/>
          </a:bodyPr>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endParaRPr lang="en-US" altLang="zh-CN">
              <a:ea typeface="宋体" panose="02010600030101010101" pitchFamily="2" charset="-122"/>
            </a:endParaRP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endParaRPr lang="zh-CN" altLang="en-US">
              <a:solidFill>
                <a:srgbClr val="FF0000"/>
              </a:solidFill>
            </a:endParaRPr>
          </a:p>
        </p:txBody>
      </p:sp>
      <p:pic>
        <p:nvPicPr>
          <p:cNvPr id="2" name="图片 1"/>
          <p:cNvPicPr>
            <a:picLocks noChangeAspect="1"/>
          </p:cNvPicPr>
          <p:nvPr/>
        </p:nvPicPr>
        <p:blipFill>
          <a:blip r:embed="rId1"/>
          <a:stretch>
            <a:fillRect/>
          </a:stretch>
        </p:blipFill>
        <p:spPr>
          <a:xfrm>
            <a:off x="190500" y="527050"/>
            <a:ext cx="1932305" cy="4105275"/>
          </a:xfrm>
          <a:prstGeom prst="rect">
            <a:avLst/>
          </a:prstGeom>
        </p:spPr>
      </p:pic>
      <p:pic>
        <p:nvPicPr>
          <p:cNvPr id="3" name="图片 2"/>
          <p:cNvPicPr>
            <a:picLocks noChangeAspect="1"/>
          </p:cNvPicPr>
          <p:nvPr/>
        </p:nvPicPr>
        <p:blipFill>
          <a:blip r:embed="rId2"/>
          <a:stretch>
            <a:fillRect/>
          </a:stretch>
        </p:blipFill>
        <p:spPr>
          <a:xfrm>
            <a:off x="2337435" y="527050"/>
            <a:ext cx="2093595" cy="4104640"/>
          </a:xfrm>
          <a:prstGeom prst="rect">
            <a:avLst/>
          </a:prstGeom>
        </p:spPr>
      </p:pic>
      <p:pic>
        <p:nvPicPr>
          <p:cNvPr id="5" name="图片 4"/>
          <p:cNvPicPr>
            <a:picLocks noChangeAspect="1"/>
          </p:cNvPicPr>
          <p:nvPr/>
        </p:nvPicPr>
        <p:blipFill>
          <a:blip r:embed="rId3"/>
          <a:stretch>
            <a:fillRect/>
          </a:stretch>
        </p:blipFill>
        <p:spPr>
          <a:xfrm>
            <a:off x="4594860" y="527050"/>
            <a:ext cx="2081530" cy="41046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我的</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校友建设</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1568450"/>
          </a:xfrm>
          <a:prstGeom prst="rect">
            <a:avLst/>
          </a:prstGeom>
          <a:noFill/>
        </p:spPr>
        <p:txBody>
          <a:bodyPr wrap="square" rtlCol="0">
            <a:spAutoFit/>
          </a:bodyPr>
          <a:p>
            <a:r>
              <a:rPr lang="zh-CN" altLang="en-US"/>
              <a:t>点击“我的”→点击“校友圈”</a:t>
            </a:r>
            <a:r>
              <a:rPr lang="en-US" altLang="zh-CN"/>
              <a:t>/</a:t>
            </a:r>
            <a:r>
              <a:rPr lang="zh-CN" altLang="en-US">
                <a:ea typeface="宋体" panose="02010600030101010101" pitchFamily="2" charset="-122"/>
              </a:rPr>
              <a:t>人脉</a:t>
            </a:r>
            <a:r>
              <a:rPr lang="en-US" altLang="zh-CN">
                <a:ea typeface="宋体" panose="02010600030101010101" pitchFamily="2" charset="-122"/>
              </a:rPr>
              <a:t>/</a:t>
            </a:r>
            <a:r>
              <a:rPr lang="zh-CN" altLang="en-US">
                <a:ea typeface="宋体" panose="02010600030101010101" pitchFamily="2" charset="-122"/>
              </a:rPr>
              <a:t>邀请校友，可分别查看校友圈、校友会和邀请校友</a:t>
            </a:r>
            <a:endParaRPr lang="zh-CN" altLang="en-US"/>
          </a:p>
          <a:p>
            <a:endParaRPr lang="zh-CN" altLang="en-US">
              <a:solidFill>
                <a:srgbClr val="FF0000"/>
              </a:solidFill>
            </a:endParaRPr>
          </a:p>
          <a:p>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104775" y="544830"/>
            <a:ext cx="1888490" cy="4053840"/>
          </a:xfrm>
          <a:prstGeom prst="rect">
            <a:avLst/>
          </a:prstGeom>
        </p:spPr>
      </p:pic>
      <p:pic>
        <p:nvPicPr>
          <p:cNvPr id="8" name="图片 7"/>
          <p:cNvPicPr>
            <a:picLocks noChangeAspect="1"/>
          </p:cNvPicPr>
          <p:nvPr/>
        </p:nvPicPr>
        <p:blipFill>
          <a:blip r:embed="rId2"/>
          <a:stretch>
            <a:fillRect/>
          </a:stretch>
        </p:blipFill>
        <p:spPr>
          <a:xfrm>
            <a:off x="2355850" y="544830"/>
            <a:ext cx="1963420" cy="4053840"/>
          </a:xfrm>
          <a:prstGeom prst="rect">
            <a:avLst/>
          </a:prstGeom>
        </p:spPr>
      </p:pic>
      <p:pic>
        <p:nvPicPr>
          <p:cNvPr id="9" name="图片 8"/>
          <p:cNvPicPr>
            <a:picLocks noChangeAspect="1"/>
          </p:cNvPicPr>
          <p:nvPr/>
        </p:nvPicPr>
        <p:blipFill>
          <a:blip r:embed="rId3"/>
          <a:stretch>
            <a:fillRect/>
          </a:stretch>
        </p:blipFill>
        <p:spPr>
          <a:xfrm>
            <a:off x="4681855" y="544830"/>
            <a:ext cx="1873885" cy="40544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我的</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互动</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1814830"/>
          </a:xfrm>
          <a:prstGeom prst="rect">
            <a:avLst/>
          </a:prstGeom>
          <a:noFill/>
        </p:spPr>
        <p:txBody>
          <a:bodyPr wrap="square" rtlCol="0">
            <a:spAutoFit/>
          </a:bodyPr>
          <a:p>
            <a:r>
              <a:rPr lang="zh-CN" altLang="en-US"/>
              <a:t>点击“我的”→点击热门推荐</a:t>
            </a:r>
            <a:r>
              <a:rPr lang="en-US" altLang="zh-CN"/>
              <a:t>/</a:t>
            </a:r>
            <a:r>
              <a:rPr lang="zh-CN" altLang="en-US">
                <a:ea typeface="宋体" panose="02010600030101010101" pitchFamily="2" charset="-122"/>
              </a:rPr>
              <a:t>发布提问</a:t>
            </a:r>
            <a:r>
              <a:rPr lang="en-US" altLang="zh-CN">
                <a:ea typeface="宋体" panose="02010600030101010101" pitchFamily="2" charset="-122"/>
              </a:rPr>
              <a:t>/</a:t>
            </a:r>
            <a:r>
              <a:rPr lang="zh-CN" altLang="en-US">
                <a:ea typeface="宋体" panose="02010600030101010101" pitchFamily="2" charset="-122"/>
              </a:rPr>
              <a:t>发布动态，可分别查看热门话题和动态，以及自行发布提问或动态</a:t>
            </a:r>
            <a:endParaRPr lang="zh-CN" altLang="en-US">
              <a:solidFill>
                <a:srgbClr val="FF0000"/>
              </a:solidFill>
            </a:endParaRPr>
          </a:p>
          <a:p>
            <a:endParaRPr lang="zh-CN" altLang="en-US">
              <a:solidFill>
                <a:srgbClr val="FF0000"/>
              </a:solidFill>
            </a:endParaRPr>
          </a:p>
        </p:txBody>
      </p:sp>
      <p:pic>
        <p:nvPicPr>
          <p:cNvPr id="2" name="图片 1"/>
          <p:cNvPicPr>
            <a:picLocks noChangeAspect="1"/>
          </p:cNvPicPr>
          <p:nvPr/>
        </p:nvPicPr>
        <p:blipFill>
          <a:blip r:embed="rId1"/>
          <a:stretch>
            <a:fillRect/>
          </a:stretch>
        </p:blipFill>
        <p:spPr>
          <a:xfrm>
            <a:off x="104775" y="600710"/>
            <a:ext cx="1850390" cy="4020185"/>
          </a:xfrm>
          <a:prstGeom prst="rect">
            <a:avLst/>
          </a:prstGeom>
        </p:spPr>
      </p:pic>
      <p:pic>
        <p:nvPicPr>
          <p:cNvPr id="3" name="图片 2"/>
          <p:cNvPicPr>
            <a:picLocks noChangeAspect="1"/>
          </p:cNvPicPr>
          <p:nvPr/>
        </p:nvPicPr>
        <p:blipFill>
          <a:blip r:embed="rId2"/>
          <a:stretch>
            <a:fillRect/>
          </a:stretch>
        </p:blipFill>
        <p:spPr>
          <a:xfrm>
            <a:off x="2046605" y="600710"/>
            <a:ext cx="1842135" cy="4019550"/>
          </a:xfrm>
          <a:prstGeom prst="rect">
            <a:avLst/>
          </a:prstGeom>
        </p:spPr>
      </p:pic>
      <p:pic>
        <p:nvPicPr>
          <p:cNvPr id="5" name="图片 4"/>
          <p:cNvPicPr>
            <a:picLocks noChangeAspect="1"/>
          </p:cNvPicPr>
          <p:nvPr/>
        </p:nvPicPr>
        <p:blipFill>
          <a:blip r:embed="rId3"/>
          <a:stretch>
            <a:fillRect/>
          </a:stretch>
        </p:blipFill>
        <p:spPr>
          <a:xfrm>
            <a:off x="4013200" y="600710"/>
            <a:ext cx="2762885" cy="1860550"/>
          </a:xfrm>
          <a:prstGeom prst="rect">
            <a:avLst/>
          </a:prstGeom>
        </p:spPr>
      </p:pic>
      <p:pic>
        <p:nvPicPr>
          <p:cNvPr id="6" name="图片 5"/>
          <p:cNvPicPr>
            <a:picLocks noChangeAspect="1"/>
          </p:cNvPicPr>
          <p:nvPr/>
        </p:nvPicPr>
        <p:blipFill>
          <a:blip r:embed="rId4"/>
          <a:stretch>
            <a:fillRect/>
          </a:stretch>
        </p:blipFill>
        <p:spPr>
          <a:xfrm>
            <a:off x="4012565" y="2528570"/>
            <a:ext cx="2763520" cy="20916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我的</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客服与反馈</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endParaRPr lang="zh-CN" altLang="en-US">
              <a:ea typeface="宋体" panose="02010600030101010101" pitchFamily="2" charset="-122"/>
            </a:endParaRP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endParaRPr lang="zh-CN" altLang="en-US">
              <a:solidFill>
                <a:srgbClr val="FF0000"/>
              </a:solidFill>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3952240" y="385445"/>
            <a:ext cx="2038985" cy="4373245"/>
          </a:xfrm>
          <a:prstGeom prst="rect">
            <a:avLst/>
          </a:prstGeom>
        </p:spPr>
      </p:pic>
      <p:pic>
        <p:nvPicPr>
          <p:cNvPr id="8" name="图片 7"/>
          <p:cNvPicPr>
            <a:picLocks noChangeAspect="1"/>
          </p:cNvPicPr>
          <p:nvPr/>
        </p:nvPicPr>
        <p:blipFill>
          <a:blip r:embed="rId2"/>
          <a:stretch>
            <a:fillRect/>
          </a:stretch>
        </p:blipFill>
        <p:spPr>
          <a:xfrm>
            <a:off x="1079500" y="385445"/>
            <a:ext cx="2028190" cy="43738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dirty="0">
                <a:solidFill>
                  <a:srgbClr val="FFFFFF"/>
                </a:solidFill>
                <a:latin typeface="文鼎中楷体" panose="03000600000000000000" charset="-122"/>
                <a:ea typeface="文鼎中楷体" panose="03000600000000000000" charset="-122"/>
                <a:sym typeface="微软雅黑" panose="020B0503020204020204" pitchFamily="34" charset="-122"/>
              </a:rPr>
              <a:t>管理角色切换</a:t>
            </a:r>
            <a:endParaRPr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2799715"/>
          </a:xfrm>
          <a:prstGeom prst="rect">
            <a:avLst/>
          </a:prstGeom>
          <a:noFill/>
        </p:spPr>
        <p:txBody>
          <a:bodyPr wrap="square" rtlCol="0">
            <a:spAutoFit/>
          </a:bodyPr>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endParaRPr lang="zh-CN" altLang="en-US">
              <a:solidFill>
                <a:srgbClr val="FF0000"/>
              </a:solidFill>
              <a:ea typeface="宋体" panose="02010600030101010101" pitchFamily="2" charset="-122"/>
            </a:endParaRPr>
          </a:p>
        </p:txBody>
      </p:sp>
      <p:pic>
        <p:nvPicPr>
          <p:cNvPr id="2" name="图片 -2147482605"/>
          <p:cNvPicPr>
            <a:picLocks noChangeAspect="1"/>
          </p:cNvPicPr>
          <p:nvPr/>
        </p:nvPicPr>
        <p:blipFill>
          <a:blip r:embed="rId1"/>
          <a:stretch>
            <a:fillRect/>
          </a:stretch>
        </p:blipFill>
        <p:spPr>
          <a:xfrm>
            <a:off x="290830" y="600710"/>
            <a:ext cx="6505575" cy="320294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75776"/>
          <p:cNvSpPr/>
          <p:nvPr/>
        </p:nvSpPr>
        <p:spPr>
          <a:xfrm>
            <a:off x="0" y="-20637"/>
            <a:ext cx="9144000" cy="5162550"/>
          </a:xfrm>
          <a:prstGeom prst="rect">
            <a:avLst/>
          </a:prstGeom>
          <a:solidFill>
            <a:schemeClr val="accent1"/>
          </a:solidFill>
          <a:ln w="12700">
            <a:noFill/>
          </a:ln>
        </p:spPr>
        <p:txBody>
          <a:bodyPr lIns="45720" rIns="45720" anchor="ctr"/>
          <a:lstStyle/>
          <a:p>
            <a:pPr hangingPunct="0">
              <a:lnSpc>
                <a:spcPct val="90000"/>
              </a:lnSpc>
              <a:spcBef>
                <a:spcPct val="50000"/>
              </a:spcBef>
            </a:pPr>
            <a:r>
              <a:rPr lang="en-US" altLang="zh-CN" dirty="0">
                <a:solidFill>
                  <a:schemeClr val="bg1"/>
                </a:solidFill>
                <a:latin typeface="微软雅黑" panose="020B0503020204020204" pitchFamily="34" charset="-122"/>
                <a:ea typeface="微软雅黑" panose="020B0503020204020204" pitchFamily="34" charset="-122"/>
                <a:sym typeface="+mn-ea"/>
              </a:rPr>
              <a:t>                                    </a:t>
            </a:r>
            <a:r>
              <a:rPr lang="zh-CN" altLang="en-US" dirty="0">
                <a:solidFill>
                  <a:schemeClr val="bg1"/>
                </a:solidFill>
                <a:latin typeface="微软雅黑" panose="020B0503020204020204" pitchFamily="34" charset="-122"/>
                <a:ea typeface="微软雅黑" panose="020B0503020204020204" pitchFamily="34" charset="-122"/>
                <a:sym typeface="+mn-ea"/>
              </a:rPr>
              <a:t>服务电话：</a:t>
            </a:r>
            <a:endParaRPr lang="zh-CN" altLang="en-US" dirty="0">
              <a:solidFill>
                <a:schemeClr val="bg1"/>
              </a:solidFill>
              <a:latin typeface="微软雅黑" panose="020B0503020204020204" pitchFamily="34" charset="-122"/>
              <a:ea typeface="微软雅黑" panose="020B0503020204020204" pitchFamily="34" charset="-122"/>
            </a:endParaRPr>
          </a:p>
          <a:p>
            <a:pPr hangingPunct="0">
              <a:lnSpc>
                <a:spcPct val="90000"/>
              </a:lnSpc>
              <a:spcBef>
                <a:spcPct val="50000"/>
              </a:spcBef>
            </a:pPr>
            <a:r>
              <a:rPr lang="en-US" altLang="zh-CN" dirty="0">
                <a:solidFill>
                  <a:schemeClr val="bg1"/>
                </a:solidFill>
                <a:latin typeface="微软雅黑" panose="020B0503020204020204" pitchFamily="34" charset="-122"/>
                <a:ea typeface="微软雅黑" panose="020B0503020204020204" pitchFamily="34" charset="-122"/>
                <a:sym typeface="+mn-ea"/>
              </a:rPr>
              <a:t>                                        0579-82722068</a:t>
            </a:r>
            <a:endParaRPr lang="en-US" altLang="zh-CN" dirty="0">
              <a:solidFill>
                <a:schemeClr val="bg1"/>
              </a:solidFill>
              <a:latin typeface="微软雅黑" panose="020B0503020204020204" pitchFamily="34" charset="-122"/>
              <a:ea typeface="微软雅黑" panose="020B0503020204020204" pitchFamily="34" charset="-122"/>
            </a:endParaRPr>
          </a:p>
          <a:p>
            <a:pPr hangingPunct="0">
              <a:lnSpc>
                <a:spcPct val="90000"/>
              </a:lnSpc>
              <a:spcBef>
                <a:spcPct val="50000"/>
              </a:spcBef>
            </a:pPr>
            <a:r>
              <a:rPr lang="en-US" altLang="zh-CN" dirty="0">
                <a:solidFill>
                  <a:schemeClr val="bg1"/>
                </a:solidFill>
                <a:latin typeface="微软雅黑" panose="020B0503020204020204" pitchFamily="34" charset="-122"/>
                <a:ea typeface="微软雅黑" panose="020B0503020204020204" pitchFamily="34" charset="-122"/>
                <a:sym typeface="+mn-ea"/>
              </a:rPr>
              <a:t>                                        17757972178</a:t>
            </a:r>
            <a:endParaRPr lang="en-US" altLang="zh-CN" dirty="0">
              <a:solidFill>
                <a:schemeClr val="bg1"/>
              </a:solidFill>
              <a:latin typeface="微软雅黑" panose="020B0503020204020204" pitchFamily="34" charset="-122"/>
              <a:ea typeface="微软雅黑" panose="020B0503020204020204" pitchFamily="34" charset="-122"/>
            </a:endParaRPr>
          </a:p>
          <a:p>
            <a:pPr hangingPunct="0">
              <a:lnSpc>
                <a:spcPct val="90000"/>
              </a:lnSpc>
              <a:spcBef>
                <a:spcPct val="50000"/>
              </a:spcBef>
            </a:pPr>
            <a:r>
              <a:rPr lang="en-US" altLang="zh-CN" dirty="0">
                <a:solidFill>
                  <a:schemeClr val="bg1"/>
                </a:solidFill>
                <a:latin typeface="微软雅黑" panose="020B0503020204020204" pitchFamily="34" charset="-122"/>
                <a:ea typeface="微软雅黑" panose="020B0503020204020204" pitchFamily="34" charset="-122"/>
                <a:sym typeface="+mn-ea"/>
              </a:rPr>
              <a:t>                                    服务QQ：</a:t>
            </a:r>
            <a:endParaRPr lang="en-US" altLang="zh-CN" dirty="0">
              <a:solidFill>
                <a:schemeClr val="bg1"/>
              </a:solidFill>
              <a:latin typeface="微软雅黑" panose="020B0503020204020204" pitchFamily="34" charset="-122"/>
              <a:ea typeface="微软雅黑" panose="020B0503020204020204" pitchFamily="34" charset="-122"/>
            </a:endParaRPr>
          </a:p>
          <a:p>
            <a:pPr hangingPunct="0">
              <a:lnSpc>
                <a:spcPct val="90000"/>
              </a:lnSpc>
              <a:spcBef>
                <a:spcPct val="50000"/>
              </a:spcBef>
            </a:pPr>
            <a:r>
              <a:rPr lang="en-US" altLang="zh-CN" dirty="0">
                <a:solidFill>
                  <a:schemeClr val="bg1"/>
                </a:solidFill>
                <a:latin typeface="微软雅黑" panose="020B0503020204020204" pitchFamily="34" charset="-122"/>
                <a:ea typeface="微软雅黑" panose="020B0503020204020204" pitchFamily="34" charset="-122"/>
                <a:sym typeface="+mn-ea"/>
              </a:rPr>
              <a:t>                                       3001048075</a:t>
            </a:r>
            <a:endParaRPr lang="en-US" altLang="zh-CN" sz="2000" dirty="0">
              <a:latin typeface="微软雅黑" panose="020B0503020204020204" pitchFamily="34" charset="-122"/>
              <a:ea typeface="微软雅黑" panose="020B0503020204020204" pitchFamily="34" charset="-122"/>
            </a:endParaRPr>
          </a:p>
        </p:txBody>
      </p:sp>
      <p:sp>
        <p:nvSpPr>
          <p:cNvPr id="34818" name="矩形 75777"/>
          <p:cNvSpPr/>
          <p:nvPr/>
        </p:nvSpPr>
        <p:spPr>
          <a:xfrm>
            <a:off x="6661150" y="2216150"/>
            <a:ext cx="1108075" cy="498475"/>
          </a:xfrm>
          <a:prstGeom prst="rect">
            <a:avLst/>
          </a:prstGeom>
          <a:noFill/>
          <a:ln w="12700">
            <a:noFill/>
          </a:ln>
        </p:spPr>
        <p:txBody>
          <a:bodyPr wrap="square" lIns="0" tIns="0" rIns="0" bIns="0" anchor="t">
            <a:spAutoFit/>
          </a:bodyPr>
          <a:lstStyle/>
          <a:p>
            <a:pPr hangingPunct="0">
              <a:lnSpc>
                <a:spcPct val="90000"/>
              </a:lnSpc>
              <a:spcBef>
                <a:spcPct val="50000"/>
              </a:spcBef>
            </a:pPr>
            <a:r>
              <a:rPr lang="zh-CN" altLang="en-US" sz="3600" dirty="0">
                <a:solidFill>
                  <a:schemeClr val="bg1"/>
                </a:solidFill>
                <a:latin typeface="微软雅黑" panose="020B0503020204020204" pitchFamily="34" charset="-122"/>
                <a:ea typeface="微软雅黑" panose="020B0503020204020204" pitchFamily="34" charset="-122"/>
              </a:rPr>
              <a:t>谢谢</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4819" name="任意多边形 75779"/>
          <p:cNvSpPr/>
          <p:nvPr/>
        </p:nvSpPr>
        <p:spPr>
          <a:xfrm>
            <a:off x="615950" y="349250"/>
            <a:ext cx="6562725" cy="4422775"/>
          </a:xfrm>
          <a:custGeom>
            <a:avLst/>
            <a:gdLst/>
            <a:ahLst/>
            <a:cxnLst>
              <a:cxn ang="0">
                <a:pos x="1993951408" y="613962237"/>
              </a:cxn>
              <a:cxn ang="0">
                <a:pos x="1992382431" y="905598482"/>
              </a:cxn>
              <a:cxn ang="0">
                <a:pos x="0" y="905598482"/>
              </a:cxn>
              <a:cxn ang="0">
                <a:pos x="0" y="0"/>
              </a:cxn>
              <a:cxn ang="0">
                <a:pos x="1992382431" y="0"/>
              </a:cxn>
              <a:cxn ang="0">
                <a:pos x="1989058534" y="283712416"/>
              </a:cxn>
            </a:cxnLst>
            <a:rect l="0" t="0" r="0" b="0"/>
            <a:pathLst>
              <a:path w="21600" h="21600">
                <a:moveTo>
                  <a:pt x="21600" y="14644"/>
                </a:moveTo>
                <a:cubicBezTo>
                  <a:pt x="21594" y="17103"/>
                  <a:pt x="21589" y="19141"/>
                  <a:pt x="21583" y="21600"/>
                </a:cubicBezTo>
                <a:lnTo>
                  <a:pt x="0" y="21600"/>
                </a:lnTo>
                <a:lnTo>
                  <a:pt x="0" y="0"/>
                </a:lnTo>
                <a:lnTo>
                  <a:pt x="21583" y="0"/>
                </a:lnTo>
                <a:cubicBezTo>
                  <a:pt x="21575" y="2217"/>
                  <a:pt x="21547" y="6767"/>
                  <a:pt x="21547" y="6767"/>
                </a:cubicBezTo>
              </a:path>
            </a:pathLst>
          </a:custGeom>
          <a:noFill/>
          <a:ln w="38100" cap="sq" cmpd="sng">
            <a:solidFill>
              <a:srgbClr val="FFFFFF"/>
            </a:solidFill>
            <a:prstDash val="solid"/>
            <a:round/>
            <a:headEnd type="none" w="med" len="med"/>
            <a:tailEnd type="none" w="med" len="med"/>
          </a:ln>
        </p:spPr>
        <p:txBody>
          <a:bodyPr/>
          <a:lstStyle/>
          <a:p>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59407"/>
          <p:cNvSpPr/>
          <p:nvPr/>
        </p:nvSpPr>
        <p:spPr>
          <a:xfrm>
            <a:off x="316230" y="1270"/>
            <a:ext cx="1941195"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574675" y="681038"/>
            <a:ext cx="7735888" cy="3708400"/>
          </a:xfrm>
          <a:prstGeom prst="rect">
            <a:avLst/>
          </a:prstGeom>
          <a:noFill/>
        </p:spPr>
        <p:txBody>
          <a:bodyPr wrap="square">
            <a:spAutoFit/>
          </a:bodyPr>
          <a:lstStyle/>
          <a:p>
            <a:pPr marR="0" algn="ctr" defTabSz="914400" hangingPunct="0">
              <a:buClrTx/>
              <a:buSzTx/>
              <a:defRPr/>
            </a:pPr>
            <a:r>
              <a:rPr kumimoji="0" lang="en-US" altLang="zh-CN"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PC</a:t>
            </a:r>
            <a:r>
              <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电脑端登录</a:t>
            </a: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说明：第一次登入时可绑定手机或者邮箱，并重设密码。绑定手机或者邮箱以便忘记密码时可自行重置。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
          <p:cNvPicPr>
            <a:picLocks noChangeAspect="1"/>
          </p:cNvPicPr>
          <p:nvPr/>
        </p:nvPicPr>
        <p:blipFill>
          <a:blip r:embed="rId1" cstate="print"/>
          <a:stretch>
            <a:fillRect/>
          </a:stretch>
        </p:blipFill>
        <p:spPr>
          <a:xfrm>
            <a:off x="3381375" y="2700338"/>
            <a:ext cx="5514975" cy="2255837"/>
          </a:xfrm>
          <a:prstGeom prst="rect">
            <a:avLst/>
          </a:prstGeom>
          <a:noFill/>
          <a:ln w="9525">
            <a:noFill/>
          </a:ln>
        </p:spPr>
      </p:pic>
      <p:sp>
        <p:nvSpPr>
          <p:cNvPr id="22530" name="矩形 59407"/>
          <p:cNvSpPr/>
          <p:nvPr/>
        </p:nvSpPr>
        <p:spPr>
          <a:xfrm>
            <a:off x="316230" y="1270"/>
            <a:ext cx="193294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256665" y="2891788"/>
            <a:ext cx="27463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搜索学校，或者直接录入学校名称</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a:off x="4288788" y="3307715"/>
            <a:ext cx="390525" cy="21399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248535" y="3923028"/>
            <a:ext cx="1971675" cy="337185"/>
          </a:xfrm>
          <a:prstGeom prst="rect">
            <a:avLst/>
          </a:prstGeom>
          <a:noFill/>
          <a:effectLst>
            <a:glow rad="1079500">
              <a:schemeClr val="accent3">
                <a:satMod val="175000"/>
                <a:alpha val="100000"/>
              </a:schemeClr>
            </a:glow>
          </a:effectLst>
        </p:spPr>
        <p:txBody>
          <a:bodyPr wrap="square" rtlCol="0">
            <a:spAutoFit/>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，输入账号和密码</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4304030" y="3923030"/>
            <a:ext cx="360045" cy="17970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stretch>
            <a:fillRect/>
          </a:stretch>
        </p:blipFill>
        <p:spPr>
          <a:xfrm>
            <a:off x="315913" y="457200"/>
            <a:ext cx="6615113" cy="2124075"/>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238240" y="1108710"/>
            <a:ext cx="21882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教师登录  </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9" name="直接箭头连接符 8"/>
          <p:cNvCxnSpPr/>
          <p:nvPr/>
        </p:nvCxnSpPr>
        <p:spPr>
          <a:xfrm flipH="1" flipV="1">
            <a:off x="5539740" y="676910"/>
            <a:ext cx="640080" cy="43180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ChangeAspect="1"/>
          </p:cNvPicPr>
          <p:nvPr>
            <p:ph idx="1"/>
          </p:nvPr>
        </p:nvPicPr>
        <p:blipFill>
          <a:blip r:embed="rId1"/>
          <a:stretch>
            <a:fillRect/>
          </a:stretch>
        </p:blipFill>
        <p:spPr>
          <a:xfrm>
            <a:off x="457200" y="484505"/>
            <a:ext cx="8229600" cy="3938905"/>
          </a:xfrm>
          <a:prstGeom prst="rect">
            <a:avLst/>
          </a:prstGeom>
        </p:spPr>
      </p:pic>
      <p:sp>
        <p:nvSpPr>
          <p:cNvPr id="23554" name="矩形 59407"/>
          <p:cNvSpPr/>
          <p:nvPr/>
        </p:nvSpPr>
        <p:spPr>
          <a:xfrm>
            <a:off x="316230" y="1270"/>
            <a:ext cx="2811145"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电脑端页面介绍</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5618480" y="1205864"/>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6642100" y="681990"/>
            <a:ext cx="1035050" cy="44958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56565" y="417830"/>
            <a:ext cx="967740" cy="4004945"/>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3" name="文本框 2"/>
          <p:cNvSpPr txBox="1"/>
          <p:nvPr/>
        </p:nvSpPr>
        <p:spPr>
          <a:xfrm>
            <a:off x="922651" y="236601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4605020" y="257556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424305" y="988060"/>
            <a:ext cx="7261860" cy="34353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12" name="矩形 11"/>
          <p:cNvSpPr/>
          <p:nvPr/>
        </p:nvSpPr>
        <p:spPr>
          <a:xfrm flipH="1">
            <a:off x="8526780" y="2912745"/>
            <a:ext cx="159385" cy="134366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cxnSp>
        <p:nvCxnSpPr>
          <p:cNvPr id="13" name="直接箭头连接符 12"/>
          <p:cNvCxnSpPr/>
          <p:nvPr/>
        </p:nvCxnSpPr>
        <p:spPr>
          <a:xfrm flipV="1">
            <a:off x="8307070" y="3512820"/>
            <a:ext cx="219075" cy="27432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341235" y="3672840"/>
            <a:ext cx="995680" cy="583565"/>
          </a:xfrm>
          <a:prstGeom prst="rect">
            <a:avLst/>
          </a:prstGeom>
          <a:noFill/>
        </p:spPr>
        <p:txBody>
          <a:bodyPr wrap="none" rtlCol="0">
            <a:spAutoFit/>
          </a:bodyPr>
          <a:lstStyle/>
          <a:p>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在线客服</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59407"/>
          <p:cNvSpPr/>
          <p:nvPr/>
        </p:nvSpPr>
        <p:spPr>
          <a:xfrm>
            <a:off x="151130" y="5080"/>
            <a:ext cx="4041775" cy="337185"/>
          </a:xfrm>
          <a:prstGeom prst="rect">
            <a:avLst/>
          </a:prstGeom>
          <a:noFill/>
          <a:ln w="12700">
            <a:noFill/>
          </a:ln>
        </p:spPr>
        <p:txBody>
          <a:bodyPr wrap="square" lIns="45720" rIns="45720" anchor="ctr">
            <a:spAutoFit/>
          </a:bodyPr>
          <a:lstStyle/>
          <a:p>
            <a:pPr hangingPunct="0"/>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微信小程序关注</a:t>
            </a:r>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&amp;</a:t>
            </a:r>
            <a:r>
              <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登录</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文本框 3"/>
          <p:cNvSpPr txBox="1"/>
          <p:nvPr/>
        </p:nvSpPr>
        <p:spPr>
          <a:xfrm>
            <a:off x="12700" y="342900"/>
            <a:ext cx="4603750" cy="1420495"/>
          </a:xfrm>
          <a:prstGeom prst="rect">
            <a:avLst/>
          </a:prstGeom>
          <a:noFill/>
        </p:spPr>
        <p:txBody>
          <a:bodyPr wrap="square">
            <a:spAutoFit/>
          </a:bodyPr>
          <a:lstStyle/>
          <a:p>
            <a:pPr marR="0" algn="ctr" defTabSz="914400">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chemeClr val="tx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微信扫描下方二维码关注校友邦点击“小程序”</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或打开微信，点击下方发现</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小程序，搜索校友邦教师端，点击关注</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lstStyle/>
          <a:p>
            <a:pPr marR="0" algn="ctr" defTabSz="914400">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chemeClr val="tx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6" name="图片 5"/>
          <p:cNvPicPr>
            <a:picLocks noChangeAspect="1"/>
          </p:cNvPicPr>
          <p:nvPr/>
        </p:nvPicPr>
        <p:blipFill>
          <a:blip r:embed="rId1"/>
          <a:stretch>
            <a:fillRect/>
          </a:stretch>
        </p:blipFill>
        <p:spPr>
          <a:xfrm>
            <a:off x="2425700" y="2139315"/>
            <a:ext cx="2424430" cy="2192020"/>
          </a:xfrm>
          <a:prstGeom prst="rect">
            <a:avLst/>
          </a:prstGeom>
        </p:spPr>
      </p:pic>
      <p:pic>
        <p:nvPicPr>
          <p:cNvPr id="8" name="图片 7"/>
          <p:cNvPicPr>
            <a:picLocks noChangeAspect="1"/>
          </p:cNvPicPr>
          <p:nvPr/>
        </p:nvPicPr>
        <p:blipFill>
          <a:blip r:embed="rId2"/>
          <a:stretch>
            <a:fillRect/>
          </a:stretch>
        </p:blipFill>
        <p:spPr>
          <a:xfrm>
            <a:off x="5036820" y="2139315"/>
            <a:ext cx="1863090" cy="2701290"/>
          </a:xfrm>
          <a:prstGeom prst="rect">
            <a:avLst/>
          </a:prstGeom>
        </p:spPr>
      </p:pic>
      <p:pic>
        <p:nvPicPr>
          <p:cNvPr id="10" name="图片 9"/>
          <p:cNvPicPr>
            <a:picLocks noChangeAspect="1"/>
          </p:cNvPicPr>
          <p:nvPr/>
        </p:nvPicPr>
        <p:blipFill>
          <a:blip r:embed="rId3"/>
          <a:stretch>
            <a:fillRect/>
          </a:stretch>
        </p:blipFill>
        <p:spPr>
          <a:xfrm>
            <a:off x="7074535" y="2139315"/>
            <a:ext cx="1933575" cy="2701290"/>
          </a:xfrm>
          <a:prstGeom prst="rect">
            <a:avLst/>
          </a:prstGeom>
        </p:spPr>
      </p:pic>
      <p:pic>
        <p:nvPicPr>
          <p:cNvPr id="2" name="图片 1"/>
          <p:cNvPicPr>
            <a:picLocks noChangeAspect="1"/>
          </p:cNvPicPr>
          <p:nvPr/>
        </p:nvPicPr>
        <p:blipFill>
          <a:blip r:embed="rId4"/>
          <a:stretch>
            <a:fillRect/>
          </a:stretch>
        </p:blipFill>
        <p:spPr>
          <a:xfrm>
            <a:off x="12700" y="2083435"/>
            <a:ext cx="2457450" cy="24574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任意多边形 8196"/>
          <p:cNvSpPr/>
          <p:nvPr/>
        </p:nvSpPr>
        <p:spPr>
          <a:xfrm>
            <a:off x="3203575" y="2449513"/>
            <a:ext cx="3643313" cy="404812"/>
          </a:xfrm>
          <a:custGeom>
            <a:avLst/>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0" t="0" r="0" b="0"/>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chemeClr val="accent1"/>
          </a:solidFill>
          <a:ln w="12700" cap="flat" cmpd="sng">
            <a:solidFill>
              <a:srgbClr val="FF536F"/>
            </a:solidFill>
            <a:prstDash val="solid"/>
            <a:round/>
            <a:headEnd type="none" w="med" len="med"/>
            <a:tailEnd type="none" w="med" len="med"/>
          </a:ln>
        </p:spPr>
        <p:txBody>
          <a:bodyPr/>
          <a:lstStyle/>
          <a:p>
            <a:endParaRPr lang="zh-CN" altLang="en-US"/>
          </a:p>
        </p:txBody>
      </p:sp>
      <p:sp>
        <p:nvSpPr>
          <p:cNvPr id="25602" name="矩形 8197"/>
          <p:cNvSpPr/>
          <p:nvPr/>
        </p:nvSpPr>
        <p:spPr>
          <a:xfrm>
            <a:off x="3995738" y="2513013"/>
            <a:ext cx="1965325" cy="276225"/>
          </a:xfrm>
          <a:prstGeom prst="rect">
            <a:avLst/>
          </a:prstGeom>
          <a:noFill/>
          <a:ln w="12700">
            <a:noFill/>
          </a:ln>
        </p:spPr>
        <p:txBody>
          <a:bodyPr wrap="square" lIns="0" tIns="0" rIns="0" bIns="0" anchor="ctr">
            <a:spAutoFit/>
          </a:bodyPr>
          <a:lstStyle/>
          <a:p>
            <a:pPr hangingPunct="0"/>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操作指南</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3" name="矩形 8200"/>
          <p:cNvSpPr/>
          <p:nvPr/>
        </p:nvSpPr>
        <p:spPr>
          <a:xfrm>
            <a:off x="527050" y="2089150"/>
            <a:ext cx="1855788" cy="965200"/>
          </a:xfrm>
          <a:prstGeom prst="rect">
            <a:avLst/>
          </a:prstGeom>
          <a:noFill/>
          <a:ln w="12700">
            <a:noFill/>
          </a:ln>
        </p:spPr>
        <p:txBody>
          <a:bodyPr lIns="0" tIns="0" rIns="0" bIns="0" anchor="ctr">
            <a:spAutoFit/>
          </a:bodyPr>
          <a:lstStyle/>
          <a:p>
            <a:pPr algn="ctr" hangingPunct="0"/>
            <a:r>
              <a:rPr lang="zh-CN" altLang="en-US" sz="2900" dirty="0">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2900" dirty="0">
              <a:latin typeface="微软雅黑" panose="020B0503020204020204" pitchFamily="34" charset="-122"/>
              <a:ea typeface="微软雅黑" panose="020B0503020204020204" pitchFamily="34" charset="-122"/>
              <a:sym typeface="微软雅黑" panose="020B0503020204020204" pitchFamily="34" charset="-122"/>
            </a:endParaRPr>
          </a:p>
          <a:p>
            <a:pPr algn="ctr" hangingPunct="0"/>
            <a:r>
              <a:rPr lang="en-US" altLang="zh-CN" sz="2900" dirty="0">
                <a:latin typeface="微软雅黑" panose="020B0503020204020204" pitchFamily="34" charset="-122"/>
                <a:ea typeface="微软雅黑" panose="020B0503020204020204" pitchFamily="34" charset="-122"/>
                <a:sym typeface="微软雅黑" panose="020B0503020204020204" pitchFamily="34" charset="-122"/>
              </a:rPr>
              <a:t>content</a:t>
            </a:r>
            <a:endParaRPr lang="en-US" altLang="zh-CN" sz="2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4" name="任意多边形 8198"/>
          <p:cNvSpPr/>
          <p:nvPr/>
        </p:nvSpPr>
        <p:spPr>
          <a:xfrm>
            <a:off x="3201988" y="1444625"/>
            <a:ext cx="3644900" cy="404813"/>
          </a:xfrm>
          <a:custGeom>
            <a:avLst/>
            <a:gdLst>
              <a:gd name="txL" fmla="*/ 0 w 21600"/>
              <a:gd name="txT" fmla="*/ 0 h 21600"/>
              <a:gd name="txR" fmla="*/ 21600 w 21600"/>
              <a:gd name="txB" fmla="*/ 21600 h 21600"/>
            </a:gdLst>
            <a:ahLst/>
            <a:cxnLst>
              <a:cxn ang="0">
                <a:pos x="2147483646" y="2147483646"/>
              </a:cxn>
              <a:cxn ang="0">
                <a:pos x="2147483646" y="2147483646"/>
              </a:cxn>
              <a:cxn ang="0">
                <a:pos x="0" y="2147483646"/>
              </a:cxn>
              <a:cxn ang="0">
                <a:pos x="0" y="2147483646"/>
              </a:cxn>
              <a:cxn ang="0">
                <a:pos x="2147483646" y="2147483646"/>
              </a:cxn>
              <a:cxn ang="0">
                <a:pos x="2147483646" y="0"/>
              </a:cxn>
              <a:cxn ang="0">
                <a:pos x="2147483646" y="0"/>
              </a:cxn>
              <a:cxn ang="0">
                <a:pos x="2147483646" y="2147483646"/>
              </a:cxn>
              <a:cxn ang="0">
                <a:pos x="2147483646" y="2147483646"/>
              </a:cxn>
              <a:cxn ang="0">
                <a:pos x="2147483646"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 登录指南</a:t>
            </a:r>
            <a:endParaRPr lang="en-US" altLang="zh-CN">
              <a:latin typeface="Calibri" panose="020F0502020204030204" pitchFamily="34" charset="0"/>
            </a:endParaRPr>
          </a:p>
        </p:txBody>
      </p:sp>
      <p:sp>
        <p:nvSpPr>
          <p:cNvPr id="25605" name="任意多边形 8196"/>
          <p:cNvSpPr/>
          <p:nvPr/>
        </p:nvSpPr>
        <p:spPr>
          <a:xfrm>
            <a:off x="3197225" y="3332163"/>
            <a:ext cx="3643313" cy="404812"/>
          </a:xfrm>
          <a:custGeom>
            <a:avLst/>
            <a:gdLst>
              <a:gd name="txL" fmla="*/ 0 w 21600"/>
              <a:gd name="txT" fmla="*/ 0 h 21600"/>
              <a:gd name="txR" fmla="*/ 21600 w 21600"/>
              <a:gd name="txB" fmla="*/ 21600 h 21600"/>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教师端小程序操作指南</a:t>
            </a:r>
            <a:endParaRPr lang="zh-CN" altLang="en-US">
              <a:latin typeface="Calibri" panose="020F0502020204030204" pitchFamily="34" charset="0"/>
              <a:ea typeface="宋体" panose="02010600030101010101" pitchFamily="2"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26624"/>
          <p:cNvSpPr/>
          <p:nvPr/>
        </p:nvSpPr>
        <p:spPr>
          <a:xfrm>
            <a:off x="50800" y="-9525"/>
            <a:ext cx="3127375" cy="306388"/>
          </a:xfrm>
          <a:prstGeom prst="rect">
            <a:avLst/>
          </a:prstGeom>
          <a:noFill/>
          <a:ln w="12700">
            <a:noFill/>
          </a:ln>
        </p:spPr>
        <p:txBody>
          <a:bodyPr wrap="none"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PC操作指南--过程管理--报名审核</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695325" y="717550"/>
            <a:ext cx="7753350" cy="2705100"/>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学生报名审核</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，查看报名学生情况</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点击学生名字，查看学生报名详情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审核学生报名申请，通过或者拒绝</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transition spd="med"/>
</p:sld>
</file>

<file path=ppt/tags/tag1.xml><?xml version="1.0" encoding="utf-8"?>
<p:tagLst xmlns:p="http://schemas.openxmlformats.org/presentationml/2006/main">
  <p:tag name="KSO_WM_UNIT_PLACING_PICTURE_USER_VIEWPORT" val="{&quot;height&quot;:4247,&quot;width&quot;:8264}"/>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 Default">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 Default">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 Default">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3422</Words>
  <Application>WPS 表格</Application>
  <PresentationFormat>全屏显示(16:9)</PresentationFormat>
  <Paragraphs>324</Paragraphs>
  <Slides>36</Slides>
  <Notes>1</Notes>
  <HiddenSlides>0</HiddenSlides>
  <MMClips>0</MMClips>
  <ScaleCrop>false</ScaleCrop>
  <HeadingPairs>
    <vt:vector size="6" baseType="variant">
      <vt:variant>
        <vt:lpstr>已用的字体</vt:lpstr>
      </vt:variant>
      <vt:variant>
        <vt:i4>14</vt:i4>
      </vt:variant>
      <vt:variant>
        <vt:lpstr>主题</vt:lpstr>
      </vt:variant>
      <vt:variant>
        <vt:i4>5</vt:i4>
      </vt:variant>
      <vt:variant>
        <vt:lpstr>幻灯片标题</vt:lpstr>
      </vt:variant>
      <vt:variant>
        <vt:i4>36</vt:i4>
      </vt:variant>
    </vt:vector>
  </HeadingPairs>
  <TitlesOfParts>
    <vt:vector size="55" baseType="lpstr">
      <vt:lpstr>Arial</vt:lpstr>
      <vt:lpstr>方正书宋_GBK</vt:lpstr>
      <vt:lpstr>Wingdings</vt:lpstr>
      <vt:lpstr>Calibri</vt:lpstr>
      <vt:lpstr>Helvetica Neue</vt:lpstr>
      <vt:lpstr>宋体</vt:lpstr>
      <vt:lpstr>汉仪书宋二KW</vt:lpstr>
      <vt:lpstr>微软雅黑</vt:lpstr>
      <vt:lpstr>汉仪旗黑</vt:lpstr>
      <vt:lpstr>文鼎中楷体</vt:lpstr>
      <vt:lpstr>苹方-简</vt:lpstr>
      <vt:lpstr>Times New Roman</vt:lpstr>
      <vt:lpstr>宋体</vt:lpstr>
      <vt:lpstr>Arial Unicode MS</vt:lpstr>
      <vt:lpstr>Office 主题</vt:lpstr>
      <vt:lpstr>Office 主题 - Default</vt:lpstr>
      <vt:lpstr>1_Office 主题 - Default</vt:lpstr>
      <vt:lpstr>3_Office 主题 - Default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mac</cp:lastModifiedBy>
  <cp:revision>353</cp:revision>
  <dcterms:created xsi:type="dcterms:W3CDTF">2020-11-12T08:55:11Z</dcterms:created>
  <dcterms:modified xsi:type="dcterms:W3CDTF">2020-11-12T08:55:11Z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2052-2.7.1.4479</vt:lpwstr>
  </property>
</Properties>
</file>