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23"/>
  </p:notesMasterIdLst>
  <p:handoutMasterIdLst>
    <p:handoutMasterId r:id="rId40"/>
  </p:handoutMasterIdLst>
  <p:sldIdLst>
    <p:sldId id="396" r:id="rId5"/>
    <p:sldId id="634" r:id="rId6"/>
    <p:sldId id="525" r:id="rId7"/>
    <p:sldId id="526" r:id="rId8"/>
    <p:sldId id="527" r:id="rId9"/>
    <p:sldId id="611" r:id="rId10"/>
    <p:sldId id="633" r:id="rId11"/>
    <p:sldId id="635" r:id="rId12"/>
    <p:sldId id="500" r:id="rId13"/>
    <p:sldId id="531" r:id="rId14"/>
    <p:sldId id="505" r:id="rId15"/>
    <p:sldId id="504" r:id="rId16"/>
    <p:sldId id="501" r:id="rId17"/>
    <p:sldId id="507" r:id="rId18"/>
    <p:sldId id="509" r:id="rId19"/>
    <p:sldId id="533" r:id="rId20"/>
    <p:sldId id="506" r:id="rId21"/>
    <p:sldId id="519" r:id="rId22"/>
    <p:sldId id="612" r:id="rId24"/>
    <p:sldId id="520" r:id="rId25"/>
    <p:sldId id="539" r:id="rId26"/>
    <p:sldId id="540" r:id="rId27"/>
    <p:sldId id="613" r:id="rId28"/>
    <p:sldId id="609" r:id="rId29"/>
    <p:sldId id="636" r:id="rId30"/>
    <p:sldId id="637" r:id="rId31"/>
    <p:sldId id="638" r:id="rId32"/>
    <p:sldId id="639" r:id="rId33"/>
    <p:sldId id="640" r:id="rId34"/>
    <p:sldId id="641" r:id="rId35"/>
    <p:sldId id="642" r:id="rId36"/>
    <p:sldId id="643" r:id="rId37"/>
    <p:sldId id="644" r:id="rId38"/>
    <p:sldId id="667" r:id="rId39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幻灯片图像占位符 33792"/>
          <p:cNvSpPr>
            <a:spLocks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7970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17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任意多边形 7171"/>
          <p:cNvSpPr/>
          <p:nvPr/>
        </p:nvSpPr>
        <p:spPr>
          <a:xfrm>
            <a:off x="-317" y="4228148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9887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矩形 7172"/>
          <p:cNvSpPr/>
          <p:nvPr/>
        </p:nvSpPr>
        <p:spPr>
          <a:xfrm>
            <a:off x="370617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17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807376" y="330213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580640" y="1781177"/>
            <a:ext cx="4076065" cy="10763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校友邦实习实践平台操作指南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717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Q{UNT@R`[L[TFVV093IU2S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" y="388620"/>
            <a:ext cx="8341360" cy="4553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285" y="51435"/>
            <a:ext cx="2851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550545" y="189547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85800" y="224345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13485" y="106934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00810" y="1462405"/>
            <a:ext cx="28644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院（系）专业信息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907030" y="1010920"/>
            <a:ext cx="872490" cy="1206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72560" y="92392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662045" y="338836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820545" y="3746500"/>
            <a:ext cx="23679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，输入相关内容，新增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0_G}ERL{T8S3_AT_R$)G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443865"/>
            <a:ext cx="8548370" cy="43580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685" y="27305"/>
            <a:ext cx="2769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7855" y="1943735"/>
            <a:ext cx="425450" cy="3397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58520" y="2349500"/>
            <a:ext cx="21856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551305" y="113157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38885" y="1606550"/>
            <a:ext cx="27533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院（系）专业信息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786505" y="3435985"/>
            <a:ext cx="209550" cy="2590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40710" y="384873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%F_IQL}NI8Z6~$$ZVU}$QP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427990"/>
            <a:ext cx="8394065" cy="4385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1930" y="27305"/>
            <a:ext cx="2807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03275" y="18491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85850" y="218630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38275" y="12522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75155" y="1569085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872230" y="3164205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73755" y="374205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6XY5Y%A33S)D~]L%QZH`6F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2442210"/>
            <a:ext cx="7914005" cy="2494280"/>
          </a:xfrm>
          <a:prstGeom prst="rect">
            <a:avLst/>
          </a:prstGeom>
        </p:spPr>
      </p:pic>
      <p:pic>
        <p:nvPicPr>
          <p:cNvPr id="3" name="图片 2" descr="SP`I{GEFKO272X8ZFO7S3}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" y="431800"/>
            <a:ext cx="7914005" cy="1906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465" y="27305"/>
            <a:ext cx="28028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38835" y="158940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34135" y="185610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64310" y="128968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69110" y="137160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967355" y="876300"/>
            <a:ext cx="524510" cy="1835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66185" y="876300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684905" y="4456430"/>
            <a:ext cx="476250" cy="2451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83890" y="280162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，带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号为必填项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1155" y="4273550"/>
            <a:ext cx="30664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提交并发送账号密码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%D6O1VN3@10}RF1A}RO2[M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563880"/>
            <a:ext cx="8119110" cy="3724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280" y="22225"/>
            <a:ext cx="338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教师权限设置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62680" y="1235710"/>
            <a:ext cx="38074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，设置是否是管理人员，设置管理权限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800985" y="1478915"/>
            <a:ext cx="447675" cy="133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8660" y="1729105"/>
            <a:ext cx="628650" cy="2908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3745" y="4288155"/>
            <a:ext cx="37191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说明：教师信息导入后默认为指导老师。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AYO%%@EZ@U~@4`B`KQU]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444500"/>
            <a:ext cx="8718550" cy="4254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005" y="27305"/>
            <a:ext cx="30645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52780" y="2138045"/>
            <a:ext cx="390525" cy="3613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57555" y="2475230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365885" y="1873885"/>
            <a:ext cx="757555" cy="3378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67255" y="213804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510155" y="1302385"/>
            <a:ext cx="598170" cy="2933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08325" y="159575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914640" y="318643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33415" y="3564890"/>
            <a:ext cx="21812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，编辑、删除或隐藏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MBP3E$W`1@TNOK{IY(%W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65" y="483870"/>
            <a:ext cx="8503920" cy="4281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270" y="27305"/>
            <a:ext cx="28911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二、电脑端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建立实践课程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730250" y="20269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70965" y="206565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370965" y="290576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07845" y="309753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实践课程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633335" y="155448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59145" y="188150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2270" y="27305"/>
            <a:ext cx="21180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二、建立实践课程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547370"/>
            <a:ext cx="7709535" cy="3594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60825" y="2994025"/>
            <a:ext cx="37407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，根据实际情况，填写课程内容信息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2788"/>
          <p:cNvSpPr/>
          <p:nvPr/>
        </p:nvSpPr>
        <p:spPr>
          <a:xfrm>
            <a:off x="0" y="0"/>
            <a:ext cx="265684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三、电脑端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查看统计报表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3467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院系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班级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、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学年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学期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等筛选需要的数据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4.  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批量导出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按钮，导出筛选的数据，跳转到下载中心下载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备注：到下载中心下载时，如果表格较大，报表下载状态会显示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，请等待片刻即可。如长时间还是显示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，可按键盘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“F5”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键，刷新网页。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646113"/>
            <a:ext cx="8393113" cy="385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矩形 32788"/>
          <p:cNvSpPr/>
          <p:nvPr/>
        </p:nvSpPr>
        <p:spPr>
          <a:xfrm>
            <a:off x="0" y="0"/>
            <a:ext cx="19589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>
            <a:stCxn id="9" idx="1"/>
          </p:cNvCxnSpPr>
          <p:nvPr/>
        </p:nvCxnSpPr>
        <p:spPr>
          <a:xfrm flipH="1" flipV="1">
            <a:off x="611505" y="2481580"/>
            <a:ext cx="696595" cy="9213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08100" y="3234684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>
            <a:stCxn id="9" idx="1"/>
          </p:cNvCxnSpPr>
          <p:nvPr/>
        </p:nvCxnSpPr>
        <p:spPr>
          <a:xfrm flipH="1" flipV="1">
            <a:off x="1331595" y="1581785"/>
            <a:ext cx="8553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21560" y="1581783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，点击相应报表名称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>
            <a:stCxn id="9" idx="1"/>
          </p:cNvCxnSpPr>
          <p:nvPr/>
        </p:nvCxnSpPr>
        <p:spPr>
          <a:xfrm flipH="1" flipV="1">
            <a:off x="2049145" y="1107440"/>
            <a:ext cx="1037590" cy="114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46425" y="99568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，导出数据，点击确认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37897" name="图片 2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013" y="4592638"/>
            <a:ext cx="242887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984749" y="1581783"/>
            <a:ext cx="35318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4，确认后会自动跳转到下载中心，下载电子数据表格，如一直提示报表生成中，可以按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F5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刷新下浏览器页面</a:t>
            </a:r>
            <a:endParaRPr kumimoji="0" lang="zh-CN" altLang="en-US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3" name="直接箭头连接符 2"/>
          <p:cNvCxnSpPr>
            <a:stCxn id="9" idx="1"/>
          </p:cNvCxnSpPr>
          <p:nvPr/>
        </p:nvCxnSpPr>
        <p:spPr>
          <a:xfrm flipV="1">
            <a:off x="6236970" y="861695"/>
            <a:ext cx="180340" cy="7200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031240" y="2838450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（院级教务、专业负责人）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007110" y="3935095"/>
            <a:ext cx="2784475" cy="495300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教务管理（校级、院级）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67957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676650" y="3148330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7950" y="4144645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4070350" cy="10547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8845" y="3943350"/>
            <a:ext cx="4072255" cy="9963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查看统计报表；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、提交周日志；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31720" y="357854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2788"/>
          <p:cNvSpPr/>
          <p:nvPr/>
        </p:nvSpPr>
        <p:spPr>
          <a:xfrm>
            <a:off x="0" y="0"/>
            <a:ext cx="2310765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四、电脑端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190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`NWRJ9]HU`P4Q7FYCUGK{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461010"/>
            <a:ext cx="8578850" cy="4401185"/>
          </a:xfrm>
          <a:prstGeom prst="rect">
            <a:avLst/>
          </a:prstGeom>
        </p:spPr>
      </p:pic>
      <p:sp>
        <p:nvSpPr>
          <p:cNvPr id="32769" name="矩形 32788"/>
          <p:cNvSpPr/>
          <p:nvPr/>
        </p:nvSpPr>
        <p:spPr>
          <a:xfrm>
            <a:off x="0" y="0"/>
            <a:ext cx="1491615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035675" y="784225"/>
            <a:ext cx="401320" cy="2152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61485" y="1127125"/>
            <a:ext cx="21755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公告消息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73810" y="127254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21130" y="173355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学校公告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907655" y="129794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84850" y="165608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VO]GGW(6F~4]F%YJDN78W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390525"/>
            <a:ext cx="8436610" cy="4362450"/>
          </a:xfrm>
          <a:prstGeom prst="rect">
            <a:avLst/>
          </a:prstGeom>
        </p:spPr>
      </p:pic>
      <p:sp>
        <p:nvSpPr>
          <p:cNvPr id="32769" name="矩形 32788"/>
          <p:cNvSpPr/>
          <p:nvPr/>
        </p:nvSpPr>
        <p:spPr>
          <a:xfrm>
            <a:off x="151765" y="15875"/>
            <a:ext cx="143129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221480" y="3298190"/>
            <a:ext cx="400050" cy="69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97095" y="3133090"/>
            <a:ext cx="18173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，选择阅读范围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2325" y="94742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，填写标题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347335" y="1112520"/>
            <a:ext cx="400050" cy="69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47385" y="3949700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，填写内容，可上传附件，发布公告或存为草稿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0345" y="28575"/>
            <a:ext cx="320484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en-US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五、电脑端</a:t>
            </a:r>
            <a:r>
              <a:rPr lang="en-US" altLang="zh-CN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cap="all" dirty="0" smtClean="0">
                <a:solidFill>
                  <a:schemeClr val="bg1"/>
                </a:solidFill>
                <a:cs typeface="Arial" panose="020B0604020202090204" pitchFamily="34" charset="0"/>
                <a:sym typeface="+mn-ea"/>
              </a:rPr>
              <a:t>“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实习无忧”综合保险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" y="494665"/>
            <a:ext cx="8204200" cy="39503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0345" y="28575"/>
            <a:ext cx="2508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en-US" cap="all" dirty="0" smtClean="0">
                <a:solidFill>
                  <a:schemeClr val="bg1"/>
                </a:solidFill>
                <a:cs typeface="Arial" panose="020B0604020202090204" pitchFamily="34" charset="0"/>
                <a:sym typeface="+mn-ea"/>
              </a:rPr>
              <a:t>五、“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实习无忧”综合保险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245" y="652145"/>
            <a:ext cx="623887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任意多边形 8196"/>
          <p:cNvSpPr/>
          <p:nvPr/>
        </p:nvSpPr>
        <p:spPr>
          <a:xfrm>
            <a:off x="3204845" y="236886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4468" y="243268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教务老师电脑端操作指南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125663"/>
            <a:ext cx="1855788" cy="89217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3258" y="1469390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204845" y="325786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994468" y="332168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教务老师小程序端操作指南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工作台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计划概况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443230"/>
            <a:ext cx="1904365" cy="4128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55" y="443230"/>
            <a:ext cx="1936115" cy="41281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55" y="454025"/>
            <a:ext cx="1891665" cy="4106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140" y="443230"/>
            <a:ext cx="2078355" cy="41173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工作台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计划概况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84340" y="693420"/>
            <a:ext cx="210756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点击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工作台</a:t>
            </a:r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，切换为管理员，选择对应学年学期，即可查看当前管理范围下，各学院</a:t>
            </a:r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专业的计划概况。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说明：点击院系后边的详情，可以查看具体的实习计划情况。点击计划下方的实习要求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项目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过程管理，可以分别查看对应的详细信息。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" y="480695"/>
            <a:ext cx="1948815" cy="4142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480695"/>
            <a:ext cx="1962785" cy="1609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55" y="2190750"/>
            <a:ext cx="1962150" cy="2431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040" y="447675"/>
            <a:ext cx="1955165" cy="1743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480" y="2190750"/>
            <a:ext cx="1927860" cy="21450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消息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通讯录及实习、系统、互动消息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9585" y="600710"/>
            <a:ext cx="213360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点击“消息”→点击“实习消息”</a:t>
            </a:r>
            <a:r>
              <a:rPr lang="en-US" altLang="zh-CN"/>
              <a:t>/“</a:t>
            </a:r>
            <a:r>
              <a:rPr lang="zh-CN" altLang="en-US">
                <a:ea typeface="宋体" panose="02010600030101010101" pitchFamily="2" charset="-122"/>
              </a:rPr>
              <a:t>系统消息</a:t>
            </a:r>
            <a:r>
              <a:rPr lang="en-US" altLang="zh-CN">
                <a:ea typeface="宋体" panose="02010600030101010101" pitchFamily="2" charset="-122"/>
              </a:rPr>
              <a:t>”/“</a:t>
            </a:r>
            <a:r>
              <a:rPr lang="zh-CN" altLang="en-US">
                <a:ea typeface="宋体" panose="02010600030101010101" pitchFamily="2" charset="-122"/>
              </a:rPr>
              <a:t>互动消息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或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</a:rPr>
              <a:t>我的通讯录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右侧下拉箭头，可分别查看不同类型的信息。例如可在通讯录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我的学生里和学生发送信息。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说明：我的群组是根据教师参与的实习计划自动生成，无法自行创建。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905" y="571500"/>
            <a:ext cx="2034540" cy="1740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55" y="2405380"/>
            <a:ext cx="2028190" cy="21666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571500"/>
            <a:ext cx="2012950" cy="4001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725" y="571500"/>
            <a:ext cx="229489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消息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公告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9585" y="600710"/>
            <a:ext cx="21336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点击“消息”→点击“学校公告”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点击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>
                <a:ea typeface="宋体" panose="02010600030101010101" pitchFamily="2" charset="-122"/>
              </a:rPr>
              <a:t>发布公告</a:t>
            </a:r>
            <a:r>
              <a:rPr lang="en-US" altLang="zh-CN">
                <a:ea typeface="宋体" panose="02010600030101010101" pitchFamily="2" charset="-122"/>
              </a:rPr>
              <a:t>”→“</a:t>
            </a:r>
            <a:r>
              <a:rPr lang="zh-CN" altLang="en-US">
                <a:ea typeface="宋体" panose="02010600030101010101" pitchFamily="2" charset="-122"/>
              </a:rPr>
              <a:t>发布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endParaRPr lang="en-US" altLang="zh-CN">
              <a:ea typeface="宋体" panose="02010600030101010101" pitchFamily="2" charset="-122"/>
            </a:endParaRPr>
          </a:p>
          <a:p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说明：公告可以插入图片，如需上传附件，需要在网页端发布。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527050"/>
            <a:ext cx="1932305" cy="4105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35" y="527050"/>
            <a:ext cx="2093595" cy="4104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0" y="527050"/>
            <a:ext cx="2081530" cy="4104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任意多边形 8196"/>
          <p:cNvSpPr/>
          <p:nvPr/>
        </p:nvSpPr>
        <p:spPr>
          <a:xfrm>
            <a:off x="3204845" y="236886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4468" y="243268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教务老师电脑端操作指南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125663"/>
            <a:ext cx="1855788" cy="89217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3258" y="1469390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204845" y="325786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994468" y="332168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教务老师小程序端操作指南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我的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校友建设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9585" y="600710"/>
            <a:ext cx="2133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点击“我的”→点击“校友圈”</a:t>
            </a:r>
            <a:r>
              <a:rPr lang="en-US" altLang="zh-CN"/>
              <a:t>/</a:t>
            </a:r>
            <a:r>
              <a:rPr lang="zh-CN" altLang="en-US">
                <a:ea typeface="宋体" panose="02010600030101010101" pitchFamily="2" charset="-122"/>
              </a:rPr>
              <a:t>人脉</a:t>
            </a:r>
            <a:r>
              <a:rPr lang="en-US" altLang="zh-CN">
                <a:ea typeface="宋体" panose="02010600030101010101" pitchFamily="2" charset="-122"/>
              </a:rPr>
              <a:t>/</a:t>
            </a:r>
            <a:r>
              <a:rPr lang="zh-CN" altLang="en-US">
                <a:ea typeface="宋体" panose="02010600030101010101" pitchFamily="2" charset="-122"/>
              </a:rPr>
              <a:t>邀请校友，可分别查看校友圈、校友会和邀请校友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544830"/>
            <a:ext cx="1888490" cy="4053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544830"/>
            <a:ext cx="1963420" cy="4053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55" y="544830"/>
            <a:ext cx="1873885" cy="4054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我的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互动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9585" y="600710"/>
            <a:ext cx="21336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点击“我的”→点击热门推荐</a:t>
            </a:r>
            <a:r>
              <a:rPr lang="en-US" altLang="zh-CN"/>
              <a:t>/</a:t>
            </a:r>
            <a:r>
              <a:rPr lang="zh-CN" altLang="en-US">
                <a:ea typeface="宋体" panose="02010600030101010101" pitchFamily="2" charset="-122"/>
              </a:rPr>
              <a:t>发布提问</a:t>
            </a:r>
            <a:r>
              <a:rPr lang="en-US" altLang="zh-CN">
                <a:ea typeface="宋体" panose="02010600030101010101" pitchFamily="2" charset="-122"/>
              </a:rPr>
              <a:t>/</a:t>
            </a:r>
            <a:r>
              <a:rPr lang="zh-CN" altLang="en-US">
                <a:ea typeface="宋体" panose="02010600030101010101" pitchFamily="2" charset="-122"/>
              </a:rPr>
              <a:t>发布动态，可分别查看热门话题和动态，以及自行发布提问或动态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600710"/>
            <a:ext cx="1850390" cy="4020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05" y="600710"/>
            <a:ext cx="1842135" cy="4019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600710"/>
            <a:ext cx="2762885" cy="1860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565" y="2528570"/>
            <a:ext cx="2763520" cy="20916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我的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客服与反馈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9585" y="600710"/>
            <a:ext cx="213360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点击“我的”→点击</a:t>
            </a:r>
            <a:r>
              <a:rPr lang="en-US" altLang="zh-CN"/>
              <a:t>“</a:t>
            </a:r>
            <a:r>
              <a:rPr lang="zh-CN" altLang="en-US">
                <a:ea typeface="宋体" panose="02010600030101010101" pitchFamily="2" charset="-122"/>
              </a:rPr>
              <a:t>客服与反馈</a:t>
            </a:r>
            <a:r>
              <a:rPr lang="en-US" altLang="zh-CN">
                <a:ea typeface="宋体" panose="02010600030101010101" pitchFamily="2" charset="-122"/>
              </a:rPr>
              <a:t>”</a:t>
            </a:r>
            <a:r>
              <a:rPr lang="zh-CN" altLang="en-US">
                <a:ea typeface="宋体" panose="02010600030101010101" pitchFamily="2" charset="-122"/>
              </a:rPr>
              <a:t>，即可查看到第二幅图的页面。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说明：教师日常常见的问题均可在问题分类中找到，如需联系人工客服，可以点上方在线客服或拨打服务热线。有任何意见或建议，可以通过人工客服反馈，也可以点意见反馈提交。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240" y="385445"/>
            <a:ext cx="2038985" cy="4373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85445"/>
            <a:ext cx="2028190" cy="43738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59407"/>
          <p:cNvSpPr/>
          <p:nvPr/>
        </p:nvSpPr>
        <p:spPr>
          <a:xfrm>
            <a:off x="104775" y="1271"/>
            <a:ext cx="588645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管理角色切换</a:t>
            </a:r>
            <a:endParaRPr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9585" y="600710"/>
            <a:ext cx="21336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点击“工作台”→点击左上角使用角色，可以切换管理者或指导老师权限</a:t>
            </a:r>
          </a:p>
          <a:p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说明：切换账号角色权限需要老师账号有多个角色权限。如需要管理员权限请联系更高一级的管理员老师，开通账号权限。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-2147482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830" y="600710"/>
            <a:ext cx="6505575" cy="3202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75776"/>
          <p:cNvSpPr/>
          <p:nvPr/>
        </p:nvSpPr>
        <p:spPr>
          <a:xfrm>
            <a:off x="0" y="-20637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服务电话：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0579-82722068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17757972178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服务QQ：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3001048075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8" name="矩形 75777"/>
          <p:cNvSpPr/>
          <p:nvPr/>
        </p:nvSpPr>
        <p:spPr>
          <a:xfrm>
            <a:off x="6661150" y="2216150"/>
            <a:ext cx="1108075" cy="49847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t">
            <a:spAutoFit/>
          </a:bodyPr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任意多边形 75779"/>
          <p:cNvSpPr/>
          <p:nvPr/>
        </p:nvSpPr>
        <p:spPr>
          <a:xfrm>
            <a:off x="615950" y="349250"/>
            <a:ext cx="6562725" cy="4422775"/>
          </a:xfrm>
          <a:custGeom>
            <a:avLst/>
            <a:gdLst/>
            <a:ahLst/>
            <a:cxnLst>
              <a:cxn ang="0">
                <a:pos x="1993951408" y="613962237"/>
              </a:cxn>
              <a:cxn ang="0">
                <a:pos x="1992382431" y="905598482"/>
              </a:cxn>
              <a:cxn ang="0">
                <a:pos x="0" y="905598482"/>
              </a:cxn>
              <a:cxn ang="0">
                <a:pos x="0" y="0"/>
              </a:cxn>
              <a:cxn ang="0">
                <a:pos x="1992382431" y="0"/>
              </a:cxn>
              <a:cxn ang="0">
                <a:pos x="1989058534" y="283712416"/>
              </a:cxn>
            </a:cxnLst>
            <a:rect l="0" t="0" r="0" b="0"/>
            <a:pathLst>
              <a:path w="21600" h="21600">
                <a:moveTo>
                  <a:pt x="21600" y="14644"/>
                </a:moveTo>
                <a:cubicBezTo>
                  <a:pt x="21594" y="17103"/>
                  <a:pt x="21589" y="19141"/>
                  <a:pt x="21583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583" y="0"/>
                </a:lnTo>
                <a:cubicBezTo>
                  <a:pt x="21575" y="2217"/>
                  <a:pt x="21547" y="6767"/>
                  <a:pt x="21547" y="6767"/>
                </a:cubicBezTo>
              </a:path>
            </a:pathLst>
          </a:custGeom>
          <a:noFill/>
          <a:ln w="38100" cap="sq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316230" y="1270"/>
            <a:ext cx="298069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70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官网首页右上角点击“教师登录”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说明：第一次登入时需绑定手机，并重设密码。绑定手机以便忘记密码时可自行重置。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010" y="2517775"/>
            <a:ext cx="5514340" cy="2256790"/>
          </a:xfrm>
          <a:prstGeom prst="rect">
            <a:avLst/>
          </a:prstGeom>
        </p:spPr>
      </p:pic>
      <p:sp>
        <p:nvSpPr>
          <p:cNvPr id="22529" name="矩形 59407"/>
          <p:cNvSpPr/>
          <p:nvPr/>
        </p:nvSpPr>
        <p:spPr>
          <a:xfrm>
            <a:off x="316230" y="1270"/>
            <a:ext cx="2862580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665" y="2891790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搜索学校，或者直接录入学校名称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8790" y="3307715"/>
            <a:ext cx="390525" cy="2139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48535" y="3923030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，输入账号和密码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412115"/>
            <a:ext cx="6615430" cy="2032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238240" y="771525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380990" y="676910"/>
            <a:ext cx="774700" cy="3105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574675"/>
            <a:ext cx="8401050" cy="402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矩形 59407"/>
          <p:cNvSpPr/>
          <p:nvPr/>
        </p:nvSpPr>
        <p:spPr>
          <a:xfrm>
            <a:off x="316230" y="1270"/>
            <a:ext cx="27019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电脑端页面介绍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7420" y="1241424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313295" y="645160"/>
            <a:ext cx="304800" cy="5924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79413" y="631825"/>
            <a:ext cx="558800" cy="397033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495298" y="203327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075" y="631825"/>
            <a:ext cx="287338" cy="3968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937891" y="405761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8390" y="140589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8213" y="887413"/>
            <a:ext cx="7554913" cy="371316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2" name="直接箭头连接符 11"/>
          <p:cNvCxnSpPr>
            <a:stCxn id="5" idx="1"/>
          </p:cNvCxnSpPr>
          <p:nvPr/>
        </p:nvCxnSpPr>
        <p:spPr>
          <a:xfrm flipH="1">
            <a:off x="316230" y="574040"/>
            <a:ext cx="621665" cy="3136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59407"/>
          <p:cNvSpPr/>
          <p:nvPr/>
        </p:nvSpPr>
        <p:spPr>
          <a:xfrm>
            <a:off x="151130" y="5080"/>
            <a:ext cx="404177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小程序关注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4603750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关注教师端小程序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微信扫描下方二维码关注校友邦进入小程序</a:t>
            </a: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或打开微信，点击下方发现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小程序，搜索校友邦教师端，点击关注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7890" y="342900"/>
            <a:ext cx="4300220" cy="1740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小程序登录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输入学校、账号、密码进行登录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在下方我的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设置里可以退出登录，切换账号或修改密码等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教师账号统一生成，无需自行注册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0" y="2139315"/>
            <a:ext cx="2424430" cy="2192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20" y="2139315"/>
            <a:ext cx="1863090" cy="2701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35" y="2139315"/>
            <a:ext cx="1933575" cy="27012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2083435"/>
            <a:ext cx="245745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任意多边形 8196"/>
          <p:cNvSpPr/>
          <p:nvPr/>
        </p:nvSpPr>
        <p:spPr>
          <a:xfrm>
            <a:off x="3204845" y="236886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4468" y="243268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教务老师电脑端操作指南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125663"/>
            <a:ext cx="1855788" cy="89217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3258" y="1469390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204845" y="325786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994468" y="332168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教务老师小程序端操作指南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1285" y="51435"/>
            <a:ext cx="2851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一、电脑端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导入基础信息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226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导入基础信息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基础信息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点击相应功能菜单按钮，进入相应基础信息功能模块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点击新增（或批量导入）按钮，新增相关信息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上传信息，导入成功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2536</Words>
  <Application>WPS 表格</Application>
  <PresentationFormat>全屏显示(16:9)</PresentationFormat>
  <Paragraphs>275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文鼎中楷体</vt:lpstr>
      <vt:lpstr>苹方-简</vt:lpstr>
      <vt:lpstr>宋体</vt:lpstr>
      <vt:lpstr>Arial Unicode MS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mac</cp:lastModifiedBy>
  <cp:revision>335</cp:revision>
  <dcterms:created xsi:type="dcterms:W3CDTF">2020-11-12T08:51:18Z</dcterms:created>
  <dcterms:modified xsi:type="dcterms:W3CDTF">2020-11-12T08:51:18Z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